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32" r:id="rId3"/>
    <p:sldId id="297" r:id="rId4"/>
    <p:sldId id="321" r:id="rId5"/>
    <p:sldId id="329" r:id="rId6"/>
    <p:sldId id="330" r:id="rId7"/>
    <p:sldId id="331" r:id="rId8"/>
    <p:sldId id="314" r:id="rId9"/>
    <p:sldId id="266" r:id="rId10"/>
    <p:sldId id="276" r:id="rId11"/>
    <p:sldId id="324" r:id="rId12"/>
    <p:sldId id="307" r:id="rId13"/>
    <p:sldId id="308" r:id="rId14"/>
    <p:sldId id="327" r:id="rId15"/>
    <p:sldId id="333" r:id="rId16"/>
    <p:sldId id="334" r:id="rId17"/>
    <p:sldId id="335" r:id="rId18"/>
    <p:sldId id="260" r:id="rId19"/>
    <p:sldId id="261" r:id="rId20"/>
    <p:sldId id="259" r:id="rId21"/>
    <p:sldId id="257" r:id="rId22"/>
    <p:sldId id="258" r:id="rId23"/>
    <p:sldId id="336" r:id="rId24"/>
    <p:sldId id="337" r:id="rId25"/>
    <p:sldId id="264" r:id="rId26"/>
    <p:sldId id="267" r:id="rId27"/>
    <p:sldId id="268" r:id="rId28"/>
    <p:sldId id="269" r:id="rId29"/>
    <p:sldId id="270" r:id="rId30"/>
    <p:sldId id="271" r:id="rId31"/>
    <p:sldId id="273" r:id="rId32"/>
    <p:sldId id="274" r:id="rId33"/>
    <p:sldId id="275" r:id="rId34"/>
    <p:sldId id="272" r:id="rId35"/>
    <p:sldId id="338" r:id="rId36"/>
    <p:sldId id="339" r:id="rId37"/>
    <p:sldId id="340" r:id="rId38"/>
    <p:sldId id="341" r:id="rId39"/>
    <p:sldId id="290" r:id="rId40"/>
    <p:sldId id="320" r:id="rId41"/>
    <p:sldId id="28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49E25"/>
    <a:srgbClr val="5BB5E7"/>
    <a:srgbClr val="F67770"/>
    <a:srgbClr val="1FBFC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2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708E0-8A80-4E4F-BC11-8FF6060544EB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C819B-4ED0-094C-8F85-BEB7DF693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NCBI POG/</a:t>
            </a:r>
            <a:r>
              <a:rPr lang="en-US" dirty="0" err="1"/>
              <a:t>pVOG</a:t>
            </a:r>
            <a:endParaRPr lang="en-US" dirty="0"/>
          </a:p>
          <a:p>
            <a:r>
              <a:rPr lang="en-US" dirty="0" err="1"/>
              <a:t>ViPR</a:t>
            </a:r>
            <a:r>
              <a:rPr lang="en-US" dirty="0"/>
              <a:t> COG</a:t>
            </a:r>
          </a:p>
          <a:p>
            <a:r>
              <a:rPr lang="en-US" dirty="0" err="1"/>
              <a:t>eggNOG</a:t>
            </a:r>
            <a:r>
              <a:rPr lang="en-US" dirty="0"/>
              <a:t> 4.5 viral NOG</a:t>
            </a:r>
          </a:p>
          <a:p>
            <a:r>
              <a:rPr lang="en-US" dirty="0"/>
              <a:t>VBRC VOCs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90DD-36E0-1A41-B774-55FD4D87B9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0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6F37A-C873-084E-A718-D4975E2F9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F632B-54A1-BD4F-92EC-A6A509F1D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FADE-6064-5A42-A06D-6580C6F5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462BA-B95C-ED4B-8673-3258AA12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42CF5-CC58-1842-A1AE-6F74BC08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0785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3A26-E9DE-934E-9132-6A8FF199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6F42D-9CC5-CD43-A6FB-76AF0F936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8FACA-8C2F-5343-85B9-35C844F7B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4FCCD-EEE5-264F-8F7B-75EE3BAE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4E2B-6B62-D442-9075-AF3B5D9B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197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9DCD47-F058-C14C-A5A9-E9640723A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F1D33-FA43-E44C-9641-030CB9AB4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C92F5-2712-0740-8EED-EAE6818C3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2A41-2AC9-B046-B31D-063D76D6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BDF85-F191-9942-BE18-AA48B6A6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6563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2C7F-80A4-1E48-BADD-C01B0E5E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86E1-9752-B645-8813-BF2DEEBE7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041F7-3345-B243-AEF4-459B4287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08D59-8272-654F-8FCA-B40D84231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120DB-B0F2-0D46-9C30-09717F29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436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037CE-04F8-574D-9F53-F717B2C2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1C3E1-9140-7C4D-BBC1-A04C36E1A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4DCC8-E019-F246-96D0-BFE9CC4C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4993F-CBF7-4446-BA77-0EDACFB0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54026-D21B-8540-BCE0-9C9BF857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6155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0EEFD-E41F-0C4A-A356-A16C4335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5928A-1201-E948-B41A-D1AB8A4BE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23912-FCCA-AE4D-9D14-E06294FFD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DE07B-80E6-DB42-9FE3-602AA80C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620AB-0D3E-C54E-8539-0750A954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17F5A-D7BB-224E-B230-0129C063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246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F581-F318-9E44-B6BB-1B5557FF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17B7C-BC1C-2340-AE49-64124C75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33B2C-1E3C-DD45-A108-D6D78C86E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35759-9F9C-D24E-8CE5-44EADE379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EA19C-FAC9-324E-8CFB-630B5991E4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4AF27-F19E-C34A-A6D3-F82AC426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3D84C1-5EB7-7048-8BA0-F65B2C0B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1D8A1C-5114-5348-8089-58557FB6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4682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6111-4AC3-BF4E-A19E-DB4822ED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A7EE2-F75E-6144-A310-8516E256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39F6A-56D2-8147-B439-24756EBA6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BD6F9-D5EC-B944-92EC-5B7C5C93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0311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5FD87-431B-6343-9928-C94F6C9E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71CD6-DEED-5D49-86B7-7F726FB78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FAA89-57EF-984B-B05C-918691C0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22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C708-1B4F-434B-A3CE-52EA2A7E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777B3-0549-C64B-B4F0-BEC73D10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F6DC0-65D6-B84F-807A-E728659F5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375A6-4EA1-7148-8C74-C1C134E6A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C5B86-54E4-014F-86EA-2F26E920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C9C7E-439A-6A42-AB9E-0A2A5C34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653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9EBB7-BEDD-C341-8BC7-931AF502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3E479A-4DB4-0947-A01F-69E4F42C5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5AB74-8620-2D4F-BC3A-201F173E2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5C59-D492-CD4E-B5DF-C95B72E9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5D7F4-CFAE-EC42-AD19-24D0DFE1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EB581-07D5-E74E-8953-4DAD2658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2281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420C1-A135-1D44-816E-A9E5BC09B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086C8-64DD-7B40-8D23-A3543DC60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165A6-591B-6946-A054-9274D3A2C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7506B-27D3-1542-B3F6-11EBEE40003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99F0-9B8B-7646-ADA5-0D4267BDD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65F2D-E6DF-5E4C-B90B-27DA95612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E257B-2D30-0F43-A1CB-C52AC418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0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8.png"/><Relationship Id="rId7" Type="http://schemas.openxmlformats.org/officeDocument/2006/relationships/image" Target="../media/image4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.tiff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10" Type="http://schemas.openxmlformats.org/officeDocument/2006/relationships/image" Target="../media/image49.tiff"/><Relationship Id="rId4" Type="http://schemas.openxmlformats.org/officeDocument/2006/relationships/image" Target="../media/image43.tiff"/><Relationship Id="rId9" Type="http://schemas.openxmlformats.org/officeDocument/2006/relationships/image" Target="../media/image4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6CDC-C50E-AD4C-938C-168C9D6B5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Polyproteins</a:t>
            </a:r>
            <a:br>
              <a:rPr lang="en-US" dirty="0"/>
            </a:br>
            <a:r>
              <a:rPr lang="en-US" sz="4000" dirty="0"/>
              <a:t>an obstacle for virus genome annotation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7C76F-FF0E-4D46-A217-00F8AD794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Thomas Rattei, University of Vienna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A9FE6-BEBE-1346-89E7-291A1194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708" y="5465870"/>
            <a:ext cx="3446583" cy="11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718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50517F4-14E2-134A-98F8-6C3D39DFA0AC}"/>
              </a:ext>
            </a:extLst>
          </p:cNvPr>
          <p:cNvSpPr/>
          <p:nvPr/>
        </p:nvSpPr>
        <p:spPr>
          <a:xfrm>
            <a:off x="5044268" y="3958225"/>
            <a:ext cx="6755249" cy="28488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CDAC9-F8CE-424A-A774-DC7E9D57EF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5670" y="4106534"/>
            <a:ext cx="6489473" cy="2533561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81FE17-328A-2D41-958A-FC39CE5B7D2F}"/>
              </a:ext>
            </a:extLst>
          </p:cNvPr>
          <p:cNvSpPr txBox="1"/>
          <p:nvPr/>
        </p:nvSpPr>
        <p:spPr>
          <a:xfrm>
            <a:off x="41565" y="648866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 err="1"/>
              <a:t>ViralZone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91DC8E-E112-4F4C-8DC2-7E9E9C4649B0}"/>
              </a:ext>
            </a:extLst>
          </p:cNvPr>
          <p:cNvSpPr/>
          <p:nvPr/>
        </p:nvSpPr>
        <p:spPr>
          <a:xfrm>
            <a:off x="3274489" y="4484411"/>
            <a:ext cx="1581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Togavirus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75E7B-86E3-8E41-90E8-D9FE6D97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4268" y="100863"/>
            <a:ext cx="6755249" cy="3562700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998EC8-A909-1A48-84D9-8AEAB63FFA86}"/>
              </a:ext>
            </a:extLst>
          </p:cNvPr>
          <p:cNvSpPr/>
          <p:nvPr/>
        </p:nvSpPr>
        <p:spPr>
          <a:xfrm>
            <a:off x="3274489" y="1690688"/>
            <a:ext cx="1769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Alphavirus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CB9CC-0CCA-DC48-BF23-8EE24F31CE21}"/>
              </a:ext>
            </a:extLst>
          </p:cNvPr>
          <p:cNvSpPr/>
          <p:nvPr/>
        </p:nvSpPr>
        <p:spPr>
          <a:xfrm>
            <a:off x="699758" y="2976337"/>
            <a:ext cx="1886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Togaviridae</a:t>
            </a:r>
            <a:endParaRPr lang="en-US" sz="28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4C039F-A7B0-6048-ADBF-5BCE8550EFCD}"/>
              </a:ext>
            </a:extLst>
          </p:cNvPr>
          <p:cNvCxnSpPr>
            <a:stCxn id="7" idx="1"/>
          </p:cNvCxnSpPr>
          <p:nvPr/>
        </p:nvCxnSpPr>
        <p:spPr>
          <a:xfrm flipH="1">
            <a:off x="3043825" y="1952298"/>
            <a:ext cx="2306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1BB537-E781-2E4C-B713-B99F214EED9B}"/>
              </a:ext>
            </a:extLst>
          </p:cNvPr>
          <p:cNvCxnSpPr/>
          <p:nvPr/>
        </p:nvCxnSpPr>
        <p:spPr>
          <a:xfrm flipH="1">
            <a:off x="3043825" y="4746346"/>
            <a:ext cx="2306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F088EF-FAF3-104A-AE17-29DD018649CB}"/>
              </a:ext>
            </a:extLst>
          </p:cNvPr>
          <p:cNvCxnSpPr>
            <a:cxnSpLocks/>
          </p:cNvCxnSpPr>
          <p:nvPr/>
        </p:nvCxnSpPr>
        <p:spPr>
          <a:xfrm flipH="1">
            <a:off x="2586236" y="3264068"/>
            <a:ext cx="457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CD2C66-C66D-6849-9C3F-4A39AC5669B5}"/>
              </a:ext>
            </a:extLst>
          </p:cNvPr>
          <p:cNvCxnSpPr>
            <a:cxnSpLocks/>
          </p:cNvCxnSpPr>
          <p:nvPr/>
        </p:nvCxnSpPr>
        <p:spPr>
          <a:xfrm>
            <a:off x="3043825" y="1952298"/>
            <a:ext cx="0" cy="27937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2846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6F84-210B-F747-BB62-99B3E224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VOGDB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C9A05-752B-444E-8365-BB1EA84D0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533400"/>
            <a:ext cx="83947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853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086" y="3136702"/>
            <a:ext cx="9590314" cy="328587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6268" y="1436653"/>
            <a:ext cx="6457950" cy="15333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42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26675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number</a:t>
            </a:r>
            <a:br>
              <a:rPr lang="en-US" dirty="0"/>
            </a:br>
            <a:r>
              <a:rPr lang="en-US" dirty="0"/>
              <a:t>of annotated mature peptides</a:t>
            </a:r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/>
          </p:nvPr>
        </p:nvGraphicFramePr>
        <p:xfrm>
          <a:off x="2710542" y="1825625"/>
          <a:ext cx="5649688" cy="44500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72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Comovirus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Arteriviridae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/>
                        <a:t>Alphavirus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/>
                        <a:t>West </a:t>
                      </a:r>
                      <a:r>
                        <a:rPr lang="de-DE" sz="1800" dirty="0" err="1"/>
                        <a:t>Nile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virus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Waikavirus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Marafivirus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Sequivirus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Picornaviridae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Marnaviridae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Togaviridae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77075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A1844-B8B5-EF4A-90CD-C89CDD53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03" y="-57703"/>
            <a:ext cx="9670093" cy="696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707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3206FC-BA1A-DD41-A6D0-EA21E7F38E75}"/>
              </a:ext>
            </a:extLst>
          </p:cNvPr>
          <p:cNvSpPr txBox="1"/>
          <p:nvPr/>
        </p:nvSpPr>
        <p:spPr>
          <a:xfrm>
            <a:off x="0" y="-62630"/>
            <a:ext cx="12248866" cy="7032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stage;Picornavirales;Picornavirus;Aphthoviruses</a:t>
            </a:r>
            <a:r>
              <a:rPr lang="en-US" sz="1100" dirty="0">
                <a:latin typeface="Lucida Sans Typewriter" panose="020B0509030504030204" pitchFamily="49" charset="77"/>
              </a:rPr>
              <a:t>     min=12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=3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=1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stage;Closteroviridae</a:t>
            </a:r>
            <a:r>
              <a:rPr lang="en-US" sz="1100" dirty="0">
                <a:latin typeface="Lucida Sans Typewriter" panose="020B0509030504030204" pitchFamily="49" charset="77"/>
              </a:rPr>
              <a:t>       min=2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=16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=24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Retroid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viruses;Caulimoviridae;Petunia</a:t>
            </a:r>
            <a:r>
              <a:rPr lang="en-US" sz="1100" dirty="0">
                <a:latin typeface="Lucida Sans Typewriter" panose="020B0509030504030204" pitchFamily="49" charset="77"/>
              </a:rPr>
              <a:t> vein clearing-like viruses       min=3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=1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stage;Picornavirales;Dicistroviridae</a:t>
            </a:r>
            <a:r>
              <a:rPr lang="en-US" sz="1100" dirty="0">
                <a:latin typeface="Lucida Sans Typewriter" panose="020B0509030504030204" pitchFamily="49" charset="77"/>
              </a:rPr>
              <a:t>        min=4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=24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stage;Picornavirales;Iflaviridae</a:t>
            </a:r>
            <a:r>
              <a:rPr lang="en-US" sz="1100" dirty="0">
                <a:latin typeface="Lucida Sans Typewriter" panose="020B0509030504030204" pitchFamily="49" charset="77"/>
              </a:rPr>
              <a:t>;"Infectious </a:t>
            </a:r>
            <a:r>
              <a:rPr lang="en-US" sz="1100" dirty="0" err="1">
                <a:latin typeface="Lucida Sans Typewriter" panose="020B0509030504030204" pitchFamily="49" charset="77"/>
              </a:rPr>
              <a:t>flachery</a:t>
            </a:r>
            <a:r>
              <a:rPr lang="en-US" sz="1100" dirty="0">
                <a:latin typeface="Lucida Sans Typewriter" panose="020B0509030504030204" pitchFamily="49" charset="77"/>
              </a:rPr>
              <a:t>-like viruses" min=8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=21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stage;Tymovirales;Tymoviridae</a:t>
            </a:r>
            <a:r>
              <a:rPr lang="en-US" sz="1100" dirty="0">
                <a:latin typeface="Lucida Sans Typewriter" panose="020B0509030504030204" pitchFamily="49" charset="77"/>
              </a:rPr>
              <a:t>       min=2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=3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=24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stage;Nidovirales;Mesoniviridae</a:t>
            </a:r>
            <a:r>
              <a:rPr lang="en-US" sz="1100" dirty="0">
                <a:latin typeface="Lucida Sans Typewriter" panose="020B0509030504030204" pitchFamily="49" charset="77"/>
              </a:rPr>
              <a:t>     min=9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=6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negative-strand </a:t>
            </a:r>
            <a:r>
              <a:rPr lang="en-US" sz="1100" dirty="0" err="1">
                <a:latin typeface="Lucida Sans Typewriter" panose="020B0509030504030204" pitchFamily="49" charset="77"/>
              </a:rPr>
              <a:t>viruses;Bunyavirales;Nairoviridae;Nairoviruses</a:t>
            </a:r>
            <a:r>
              <a:rPr lang="en-US" sz="1100" dirty="0">
                <a:latin typeface="Lucida Sans Typewriter" panose="020B0509030504030204" pitchFamily="49" charset="77"/>
              </a:rPr>
              <a:t>      min=5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=10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negative-strand </a:t>
            </a:r>
            <a:r>
              <a:rPr lang="en-US" sz="1100" dirty="0" err="1">
                <a:latin typeface="Lucida Sans Typewriter" panose="020B0509030504030204" pitchFamily="49" charset="77"/>
              </a:rPr>
              <a:t>viruses;Bunyavirales;Hantaviridae;Hantaviurs</a:t>
            </a:r>
            <a:r>
              <a:rPr lang="en-US" sz="1100" dirty="0">
                <a:latin typeface="Lucida Sans Typewriter" panose="020B0509030504030204" pitchFamily="49" charset="77"/>
              </a:rPr>
              <a:t>        min=2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=23  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stage;Caliciviridae;Lagovirus</a:t>
            </a:r>
            <a:r>
              <a:rPr lang="en-US" sz="1100" dirty="0">
                <a:latin typeface="Lucida Sans Typewriter" panose="020B0509030504030204" pitchFamily="49" charset="77"/>
              </a:rPr>
              <a:t>       min=8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   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Retroid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viruses;Caulimoviridae;Cassava</a:t>
            </a:r>
            <a:r>
              <a:rPr lang="en-US" sz="1100" dirty="0">
                <a:latin typeface="Lucida Sans Typewriter" panose="020B0509030504030204" pitchFamily="49" charset="77"/>
              </a:rPr>
              <a:t> vein mosaic-like viruses min=2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stage;Caliciviridae</a:t>
            </a:r>
            <a:r>
              <a:rPr lang="en-US" sz="1100" dirty="0">
                <a:latin typeface="Lucida Sans Typewriter" panose="020B0509030504030204" pitchFamily="49" charset="77"/>
              </a:rPr>
              <a:t> min=5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=2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=8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stage;Caliciviridae;Sapporo-like</a:t>
            </a:r>
            <a:r>
              <a:rPr lang="en-US" sz="1100" dirty="0">
                <a:latin typeface="Lucida Sans Typewriter" panose="020B0509030504030204" pitchFamily="49" charset="77"/>
              </a:rPr>
              <a:t> viruses    min=7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=3   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stage;Nidovirales;Coronaviridae</a:t>
            </a:r>
            <a:r>
              <a:rPr lang="en-US" sz="1100" dirty="0">
                <a:latin typeface="Lucida Sans Typewriter" panose="020B0509030504030204" pitchFamily="49" charset="77"/>
              </a:rPr>
              <a:t>     min=2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=20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stage;Tetraviridae;Omegatetravirus</a:t>
            </a:r>
            <a:r>
              <a:rPr lang="en-US" sz="1100" dirty="0">
                <a:latin typeface="Lucida Sans Typewriter" panose="020B0509030504030204" pitchFamily="49" charset="77"/>
              </a:rPr>
              <a:t>  min=5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stage;Caliciviridae;Vesivirus</a:t>
            </a:r>
            <a:r>
              <a:rPr lang="en-US" sz="1100" dirty="0">
                <a:latin typeface="Lucida Sans Typewriter" panose="020B0509030504030204" pitchFamily="49" charset="77"/>
              </a:rPr>
              <a:t>       min=8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=3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=6   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Retroid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viruses;Retroviridae;Orthoretrovirinae;Deltaretrovirus;bovine</a:t>
            </a:r>
            <a:r>
              <a:rPr lang="en-US" sz="1100" dirty="0">
                <a:latin typeface="Lucida Sans Typewriter" panose="020B0509030504030204" pitchFamily="49" charset="77"/>
              </a:rPr>
              <a:t> leukemia virus, BLV       min=6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=0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stage;Picornavirales;Sequiviridae</a:t>
            </a:r>
            <a:r>
              <a:rPr lang="en-US" sz="1100" dirty="0">
                <a:latin typeface="Lucida Sans Typewriter" panose="020B0509030504030204" pitchFamily="49" charset="77"/>
              </a:rPr>
              <a:t>   min=5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=5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stage;Permutotetraviridae</a:t>
            </a:r>
            <a:r>
              <a:rPr lang="en-US" sz="1100" dirty="0">
                <a:latin typeface="Lucida Sans Typewriter" panose="020B0509030504030204" pitchFamily="49" charset="77"/>
              </a:rPr>
              <a:t>   min=3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=0   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Retroid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viruses;Caulimoviridae;Commelina</a:t>
            </a:r>
            <a:r>
              <a:rPr lang="en-US" sz="1100" dirty="0">
                <a:latin typeface="Lucida Sans Typewriter" panose="020B0509030504030204" pitchFamily="49" charset="77"/>
              </a:rPr>
              <a:t> yellow mottle virus group      min=9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=43  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Retroid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viruses;Retroviridae</a:t>
            </a:r>
            <a:r>
              <a:rPr lang="en-US" sz="1100" dirty="0">
                <a:latin typeface="Lucida Sans Typewriter" panose="020B0509030504030204" pitchFamily="49" charset="77"/>
              </a:rPr>
              <a:t>    min=8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=4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=35</a:t>
            </a:r>
          </a:p>
          <a:p>
            <a:r>
              <a:rPr lang="en-US" sz="1100" dirty="0">
                <a:latin typeface="Lucida Sans Typewriter" panose="020B0509030504030204" pitchFamily="49" charset="77"/>
              </a:rPr>
              <a:t>dsRNA nonenveloped </a:t>
            </a:r>
            <a:r>
              <a:rPr lang="en-US" sz="1100" dirty="0" err="1">
                <a:latin typeface="Lucida Sans Typewriter" panose="020B0509030504030204" pitchFamily="49" charset="77"/>
              </a:rPr>
              <a:t>viruses;Endornaviridae</a:t>
            </a:r>
            <a:r>
              <a:rPr lang="en-US" sz="1100" dirty="0">
                <a:latin typeface="Lucida Sans Typewriter" panose="020B0509030504030204" pitchFamily="49" charset="77"/>
              </a:rPr>
              <a:t>       min=2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=30</a:t>
            </a:r>
          </a:p>
          <a:p>
            <a:r>
              <a:rPr lang="en-US" sz="1100" dirty="0">
                <a:latin typeface="Lucida Sans Typewriter" panose="020B0509030504030204" pitchFamily="49" charset="77"/>
              </a:rPr>
              <a:t>dsRNA nonenveloped </a:t>
            </a:r>
            <a:r>
              <a:rPr lang="en-US" sz="1100" dirty="0" err="1">
                <a:latin typeface="Lucida Sans Typewriter" panose="020B0509030504030204" pitchFamily="49" charset="77"/>
              </a:rPr>
              <a:t>viruses;Picobirnaviridae</a:t>
            </a:r>
            <a:r>
              <a:rPr lang="en-US" sz="1100" dirty="0">
                <a:latin typeface="Lucida Sans Typewriter" panose="020B0509030504030204" pitchFamily="49" charset="77"/>
              </a:rPr>
              <a:t>     min=2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=5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stage;Togaviridae;Rubivirus</a:t>
            </a:r>
            <a:r>
              <a:rPr lang="en-US" sz="1100" dirty="0">
                <a:latin typeface="Lucida Sans Typewriter" panose="020B0509030504030204" pitchFamily="49" charset="77"/>
              </a:rPr>
              <a:t> min=5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=0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stage;Hepeviridae</a:t>
            </a:r>
            <a:r>
              <a:rPr lang="en-US" sz="1100" dirty="0">
                <a:latin typeface="Lucida Sans Typewriter" panose="020B0509030504030204" pitchFamily="49" charset="77"/>
              </a:rPr>
              <a:t>   min=4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=3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stage;Nidovirales;Coronaviridae;Coronavirinae;Group</a:t>
            </a:r>
            <a:r>
              <a:rPr lang="en-US" sz="1100" dirty="0">
                <a:latin typeface="Lucida Sans Typewriter" panose="020B0509030504030204" pitchFamily="49" charset="77"/>
              </a:rPr>
              <a:t> 1 species       min=13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=2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=18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stage;Picornavirales;Sequiviridae;Comovirinae;Fabavirus</a:t>
            </a:r>
            <a:r>
              <a:rPr lang="en-US" sz="1100" dirty="0">
                <a:latin typeface="Lucida Sans Typewriter" panose="020B0509030504030204" pitchFamily="49" charset="77"/>
              </a:rPr>
              <a:t>     min=8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=2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stage;Picornavirales;Sequiviridae;Comovirinae;Nepovirus</a:t>
            </a:r>
            <a:r>
              <a:rPr lang="en-US" sz="1100" dirty="0">
                <a:latin typeface="Lucida Sans Typewriter" panose="020B0509030504030204" pitchFamily="49" charset="77"/>
              </a:rPr>
              <a:t>     min=8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=3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=15</a:t>
            </a:r>
          </a:p>
          <a:p>
            <a:r>
              <a:rPr lang="en-US" sz="1100" dirty="0">
                <a:latin typeface="Lucida Sans Typewriter" panose="020B0509030504030204" pitchFamily="49" charset="77"/>
              </a:rPr>
              <a:t>dsRNA nonenveloped </a:t>
            </a:r>
            <a:r>
              <a:rPr lang="en-US" sz="1100" dirty="0" err="1">
                <a:latin typeface="Lucida Sans Typewriter" panose="020B0509030504030204" pitchFamily="49" charset="77"/>
              </a:rPr>
              <a:t>viruses;Birnaviridae</a:t>
            </a:r>
            <a:r>
              <a:rPr lang="en-US" sz="1100" dirty="0">
                <a:latin typeface="Lucida Sans Typewriter" panose="020B0509030504030204" pitchFamily="49" charset="77"/>
              </a:rPr>
              <a:t> min=5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=7   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stage;Nidovirales;Coronaviridae;Coronavirinae;Group</a:t>
            </a:r>
            <a:r>
              <a:rPr lang="en-US" sz="1100" dirty="0">
                <a:latin typeface="Lucida Sans Typewriter" panose="020B0509030504030204" pitchFamily="49" charset="77"/>
              </a:rPr>
              <a:t> 2 species       min=13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=4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=8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stage;Nidovirales;Coronaviridae;Coronavirinae;Group</a:t>
            </a:r>
            <a:r>
              <a:rPr lang="en-US" sz="1100" dirty="0">
                <a:latin typeface="Lucida Sans Typewriter" panose="020B0509030504030204" pitchFamily="49" charset="77"/>
              </a:rPr>
              <a:t> 3 species       min=13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=1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stage;Velvet</a:t>
            </a:r>
            <a:r>
              <a:rPr lang="en-US" sz="1100" dirty="0">
                <a:latin typeface="Lucida Sans Typewriter" panose="020B0509030504030204" pitchFamily="49" charset="77"/>
              </a:rPr>
              <a:t> tobacco mottle virus group     min=5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=4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=14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stage;Picornavirales;Iflaviridae</a:t>
            </a:r>
            <a:r>
              <a:rPr lang="en-US" sz="1100" dirty="0">
                <a:latin typeface="Lucida Sans Typewriter" panose="020B0509030504030204" pitchFamily="49" charset="77"/>
              </a:rPr>
              <a:t>    min=2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=12  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stage;Idaeovirus</a:t>
            </a:r>
            <a:r>
              <a:rPr lang="en-US" sz="1100" dirty="0">
                <a:latin typeface="Lucida Sans Typewriter" panose="020B0509030504030204" pitchFamily="49" charset="77"/>
              </a:rPr>
              <a:t>    min=4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=3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stage;Nidovirales;Roniviridae</a:t>
            </a:r>
            <a:r>
              <a:rPr lang="en-US" sz="1100" dirty="0">
                <a:latin typeface="Lucida Sans Typewriter" panose="020B0509030504030204" pitchFamily="49" charset="77"/>
              </a:rPr>
              <a:t>       min=2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=0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=1   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stage;Benyviridae</a:t>
            </a:r>
            <a:r>
              <a:rPr lang="en-US" sz="1100" dirty="0">
                <a:latin typeface="Lucida Sans Typewriter" panose="020B0509030504030204" pitchFamily="49" charset="77"/>
              </a:rPr>
              <a:t>   min=2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=2   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positive-strand viruses, no DNA </a:t>
            </a:r>
            <a:r>
              <a:rPr lang="en-US" sz="1100" dirty="0" err="1">
                <a:latin typeface="Lucida Sans Typewriter" panose="020B0509030504030204" pitchFamily="49" charset="77"/>
              </a:rPr>
              <a:t>stage;Tymovirales</a:t>
            </a:r>
            <a:r>
              <a:rPr lang="en-US" sz="1100" dirty="0">
                <a:latin typeface="Lucida Sans Typewriter" panose="020B0509030504030204" pitchFamily="49" charset="77"/>
              </a:rPr>
              <a:t>   min=0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=151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=0   </a:t>
            </a:r>
          </a:p>
          <a:p>
            <a:r>
              <a:rPr lang="en-US" sz="1100" dirty="0">
                <a:latin typeface="Lucida Sans Typewriter" panose="020B0509030504030204" pitchFamily="49" charset="77"/>
              </a:rPr>
              <a:t>ssDNA nonenveloped </a:t>
            </a:r>
            <a:r>
              <a:rPr lang="en-US" sz="1100" dirty="0" err="1">
                <a:latin typeface="Lucida Sans Typewriter" panose="020B0509030504030204" pitchFamily="49" charset="77"/>
              </a:rPr>
              <a:t>viruses;Parvoviridae</a:t>
            </a:r>
            <a:r>
              <a:rPr lang="en-US" sz="1100" dirty="0">
                <a:latin typeface="Lucida Sans Typewriter" panose="020B0509030504030204" pitchFamily="49" charset="77"/>
              </a:rPr>
              <a:t> min=0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=85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=0</a:t>
            </a:r>
          </a:p>
          <a:p>
            <a:r>
              <a:rPr lang="en-US" sz="1100" dirty="0" err="1">
                <a:latin typeface="Lucida Sans Typewriter" panose="020B0509030504030204" pitchFamily="49" charset="77"/>
              </a:rPr>
              <a:t>ssRNA</a:t>
            </a:r>
            <a:r>
              <a:rPr lang="en-US" sz="1100" dirty="0">
                <a:latin typeface="Lucida Sans Typewriter" panose="020B0509030504030204" pitchFamily="49" charset="77"/>
              </a:rPr>
              <a:t> </a:t>
            </a:r>
            <a:r>
              <a:rPr lang="en-US" sz="1100" dirty="0" err="1">
                <a:latin typeface="Lucida Sans Typewriter" panose="020B0509030504030204" pitchFamily="49" charset="77"/>
              </a:rPr>
              <a:t>viruses;ssRNA</a:t>
            </a:r>
            <a:r>
              <a:rPr lang="en-US" sz="1100" dirty="0">
                <a:latin typeface="Lucida Sans Typewriter" panose="020B0509030504030204" pitchFamily="49" charset="77"/>
              </a:rPr>
              <a:t> negative-strand </a:t>
            </a:r>
            <a:r>
              <a:rPr lang="en-US" sz="1100" dirty="0" err="1">
                <a:latin typeface="Lucida Sans Typewriter" panose="020B0509030504030204" pitchFamily="49" charset="77"/>
              </a:rPr>
              <a:t>viruses;negative-sense</a:t>
            </a:r>
            <a:r>
              <a:rPr lang="en-US" sz="1100" dirty="0">
                <a:latin typeface="Lucida Sans Typewriter" panose="020B0509030504030204" pitchFamily="49" charset="77"/>
              </a:rPr>
              <a:t> genome single-stranded RNA </a:t>
            </a:r>
            <a:r>
              <a:rPr lang="en-US" sz="1100" dirty="0" err="1">
                <a:latin typeface="Lucida Sans Typewriter" panose="020B0509030504030204" pitchFamily="49" charset="77"/>
              </a:rPr>
              <a:t>viruses;Rhabdoviridae</a:t>
            </a:r>
            <a:r>
              <a:rPr lang="en-US" sz="1100" dirty="0">
                <a:latin typeface="Lucida Sans Typewriter" panose="020B0509030504030204" pitchFamily="49" charset="77"/>
              </a:rPr>
              <a:t>     min=0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=149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=0</a:t>
            </a:r>
          </a:p>
          <a:p>
            <a:r>
              <a:rPr lang="en-US" sz="1100" dirty="0">
                <a:latin typeface="Lucida Sans Typewriter" panose="020B0509030504030204" pitchFamily="49" charset="77"/>
              </a:rPr>
              <a:t>dsDNA </a:t>
            </a:r>
            <a:r>
              <a:rPr lang="en-US" sz="1100" dirty="0" err="1">
                <a:latin typeface="Lucida Sans Typewriter" panose="020B0509030504030204" pitchFamily="49" charset="77"/>
              </a:rPr>
              <a:t>viruses;Tailed</a:t>
            </a:r>
            <a:r>
              <a:rPr lang="en-US" sz="1100" dirty="0">
                <a:latin typeface="Lucida Sans Typewriter" panose="020B0509030504030204" pitchFamily="49" charset="77"/>
              </a:rPr>
              <a:t> phages     min=0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=1954      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=0</a:t>
            </a:r>
          </a:p>
          <a:p>
            <a:r>
              <a:rPr lang="en-US" sz="1100" dirty="0">
                <a:latin typeface="Lucida Sans Typewriter" panose="020B0509030504030204" pitchFamily="49" charset="77"/>
              </a:rPr>
              <a:t>dsDNA </a:t>
            </a:r>
            <a:r>
              <a:rPr lang="en-US" sz="1100" dirty="0" err="1">
                <a:latin typeface="Lucida Sans Typewriter" panose="020B0509030504030204" pitchFamily="49" charset="77"/>
              </a:rPr>
              <a:t>viruses;Herpesvirales</a:t>
            </a:r>
            <a:r>
              <a:rPr lang="en-US" sz="1100" dirty="0">
                <a:latin typeface="Lucida Sans Typewriter" panose="020B0509030504030204" pitchFamily="49" charset="77"/>
              </a:rPr>
              <a:t>     min=0   </a:t>
            </a:r>
            <a:r>
              <a:rPr lang="en-US" sz="1100" dirty="0" err="1">
                <a:latin typeface="Lucida Sans Typewriter" panose="020B0509030504030204" pitchFamily="49" charset="77"/>
              </a:rPr>
              <a:t>acc</a:t>
            </a:r>
            <a:r>
              <a:rPr lang="en-US" sz="1100" dirty="0">
                <a:latin typeface="Lucida Sans Typewriter" panose="020B0509030504030204" pitchFamily="49" charset="77"/>
              </a:rPr>
              <a:t>=83  </a:t>
            </a:r>
            <a:r>
              <a:rPr lang="en-US" sz="1100" dirty="0" err="1">
                <a:latin typeface="Lucida Sans Typewriter" panose="020B0509030504030204" pitchFamily="49" charset="77"/>
              </a:rPr>
              <a:t>rej</a:t>
            </a:r>
            <a:r>
              <a:rPr lang="en-US" sz="1100" dirty="0">
                <a:latin typeface="Lucida Sans Typewriter" panose="020B0509030504030204" pitchFamily="49" charset="77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267207792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8F6289-3E36-F642-AFF8-C5B128FC3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50AD6-3A98-0043-9EC1-06F7477650CF}"/>
              </a:ext>
            </a:extLst>
          </p:cNvPr>
          <p:cNvSpPr txBox="1"/>
          <p:nvPr/>
        </p:nvSpPr>
        <p:spPr>
          <a:xfrm>
            <a:off x="7302673" y="4033380"/>
            <a:ext cx="4421688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Automatic annotation of polyproteins?</a:t>
            </a:r>
          </a:p>
        </p:txBody>
      </p:sp>
    </p:spTree>
    <p:extLst>
      <p:ext uri="{BB962C8B-B14F-4D97-AF65-F5344CB8AC3E}">
        <p14:creationId xmlns:p14="http://schemas.microsoft.com/office/powerpoint/2010/main" val="274162313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941ADD-5E30-6946-B976-28FCCA180B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40284" y="-27081"/>
            <a:ext cx="9707671" cy="6885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9ECA44-E0D7-5542-B4FA-A7BD422D55DD}"/>
              </a:ext>
            </a:extLst>
          </p:cNvPr>
          <p:cNvSpPr txBox="1"/>
          <p:nvPr/>
        </p:nvSpPr>
        <p:spPr>
          <a:xfrm>
            <a:off x="7315200" y="6488668"/>
            <a:ext cx="36846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Bell and Lever, Trends </a:t>
            </a:r>
            <a:r>
              <a:rPr lang="en-US" i="1" dirty="0" err="1"/>
              <a:t>Microbiol</a:t>
            </a:r>
            <a:r>
              <a:rPr lang="en-US" i="1" dirty="0"/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277499200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FC00-7177-B047-B5B7-0370AA5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domain annotations agree with peptides?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F7B2-B2D9-F04B-938E-142A9115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57" y="1828974"/>
            <a:ext cx="3954744" cy="49434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C9372B-9C82-E146-8CF9-1BFBD85857C7}"/>
              </a:ext>
            </a:extLst>
          </p:cNvPr>
          <p:cNvCxnSpPr>
            <a:cxnSpLocks/>
          </p:cNvCxnSpPr>
          <p:nvPr/>
        </p:nvCxnSpPr>
        <p:spPr>
          <a:xfrm>
            <a:off x="6300594" y="3657595"/>
            <a:ext cx="458452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1D45A6-8573-B141-830B-322E4C5A1D9D}"/>
              </a:ext>
            </a:extLst>
          </p:cNvPr>
          <p:cNvCxnSpPr>
            <a:cxnSpLocks/>
          </p:cNvCxnSpPr>
          <p:nvPr/>
        </p:nvCxnSpPr>
        <p:spPr>
          <a:xfrm>
            <a:off x="8622084" y="3278682"/>
            <a:ext cx="0" cy="7578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0700A72-A980-FD41-83AC-CDD5503E1F32}"/>
              </a:ext>
            </a:extLst>
          </p:cNvPr>
          <p:cNvSpPr/>
          <p:nvPr/>
        </p:nvSpPr>
        <p:spPr>
          <a:xfrm>
            <a:off x="6851741" y="3237972"/>
            <a:ext cx="1902390" cy="313151"/>
          </a:xfrm>
          <a:prstGeom prst="ellipse">
            <a:avLst/>
          </a:prstGeom>
          <a:solidFill>
            <a:srgbClr val="5BB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8AE495-A458-6843-863E-B84308ABB14A}"/>
              </a:ext>
            </a:extLst>
          </p:cNvPr>
          <p:cNvSpPr/>
          <p:nvPr/>
        </p:nvSpPr>
        <p:spPr>
          <a:xfrm>
            <a:off x="8886175" y="3219184"/>
            <a:ext cx="1734855" cy="313151"/>
          </a:xfrm>
          <a:prstGeom prst="ellipse">
            <a:avLst/>
          </a:prstGeom>
          <a:solidFill>
            <a:srgbClr val="E49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7399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C4546-1174-2B41-95DC-7975D6573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E19EF3-26F8-5548-BBFC-5CE1C4FAE48E}"/>
              </a:ext>
            </a:extLst>
          </p:cNvPr>
          <p:cNvCxnSpPr>
            <a:cxnSpLocks/>
          </p:cNvCxnSpPr>
          <p:nvPr/>
        </p:nvCxnSpPr>
        <p:spPr>
          <a:xfrm>
            <a:off x="7465512" y="1453019"/>
            <a:ext cx="458452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5AB44C-7E18-794F-AE3C-25C662E7FC90}"/>
              </a:ext>
            </a:extLst>
          </p:cNvPr>
          <p:cNvCxnSpPr>
            <a:cxnSpLocks/>
          </p:cNvCxnSpPr>
          <p:nvPr/>
        </p:nvCxnSpPr>
        <p:spPr>
          <a:xfrm>
            <a:off x="9787002" y="1074106"/>
            <a:ext cx="0" cy="7578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AA5D32-4E32-6A45-B89F-84F90FE016B8}"/>
              </a:ext>
            </a:extLst>
          </p:cNvPr>
          <p:cNvSpPr/>
          <p:nvPr/>
        </p:nvSpPr>
        <p:spPr>
          <a:xfrm>
            <a:off x="8016659" y="1033396"/>
            <a:ext cx="1902390" cy="313151"/>
          </a:xfrm>
          <a:prstGeom prst="ellipse">
            <a:avLst/>
          </a:prstGeom>
          <a:solidFill>
            <a:srgbClr val="F67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CA9749-7786-F04F-AD69-2375C9B7E641}"/>
              </a:ext>
            </a:extLst>
          </p:cNvPr>
          <p:cNvSpPr/>
          <p:nvPr/>
        </p:nvSpPr>
        <p:spPr>
          <a:xfrm>
            <a:off x="10051093" y="1014608"/>
            <a:ext cx="1734855" cy="313151"/>
          </a:xfrm>
          <a:prstGeom prst="ellipse">
            <a:avLst/>
          </a:prstGeom>
          <a:solidFill>
            <a:srgbClr val="1F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3905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A4A363-61E4-004E-867E-B6DD438E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15" y="0"/>
            <a:ext cx="1220491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17B0B-FFD3-A747-8A38-6D958062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59" y="0"/>
            <a:ext cx="9165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51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452F79-A3CC-E145-B62E-2E4D8DA0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65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0719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C5477-1D46-FE40-AEFF-038579C156B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52602" y="0"/>
            <a:ext cx="9645041" cy="6890635"/>
          </a:xfrm>
        </p:spPr>
      </p:pic>
    </p:spTree>
    <p:extLst>
      <p:ext uri="{BB962C8B-B14F-4D97-AF65-F5344CB8AC3E}">
        <p14:creationId xmlns:p14="http://schemas.microsoft.com/office/powerpoint/2010/main" val="207431796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708997-C7BE-8440-8981-DFB6C0DF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86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54527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508384-0E4B-6040-B5FD-BF83428B1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65994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673D-9242-6043-9D75-21E3035A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Togaviridae|Alphavirus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3B587-D203-DB4C-BD8D-884E3A38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02" y="1791222"/>
            <a:ext cx="9193968" cy="4848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25CB8-1830-9141-8A40-01344878E860}"/>
              </a:ext>
            </a:extLst>
          </p:cNvPr>
          <p:cNvSpPr txBox="1"/>
          <p:nvPr/>
        </p:nvSpPr>
        <p:spPr>
          <a:xfrm>
            <a:off x="10695607" y="6455429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 err="1"/>
              <a:t>ViralZone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22754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056BB-D573-C74C-AC82-12302564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10" y="49674"/>
            <a:ext cx="9098594" cy="6730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A6CFB4-AFB9-2B49-9E6C-EDD9248F6135}"/>
              </a:ext>
            </a:extLst>
          </p:cNvPr>
          <p:cNvSpPr txBox="1"/>
          <p:nvPr/>
        </p:nvSpPr>
        <p:spPr>
          <a:xfrm>
            <a:off x="8409746" y="6300592"/>
            <a:ext cx="378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Russo et al., J </a:t>
            </a:r>
            <a:r>
              <a:rPr lang="en-US" i="1" dirty="0" err="1"/>
              <a:t>Mol</a:t>
            </a:r>
            <a:r>
              <a:rPr lang="en-US" i="1" dirty="0"/>
              <a:t> Graph Model . 2010</a:t>
            </a:r>
          </a:p>
        </p:txBody>
      </p:sp>
    </p:spTree>
    <p:extLst>
      <p:ext uri="{BB962C8B-B14F-4D97-AF65-F5344CB8AC3E}">
        <p14:creationId xmlns:p14="http://schemas.microsoft.com/office/powerpoint/2010/main" val="3796257011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7BB2C-7EE4-7B4B-B061-40B28405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483"/>
            <a:ext cx="12192000" cy="59150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1DB9F0-7696-994B-819C-23DD2E9497B6}"/>
              </a:ext>
            </a:extLst>
          </p:cNvPr>
          <p:cNvSpPr/>
          <p:nvPr/>
        </p:nvSpPr>
        <p:spPr>
          <a:xfrm>
            <a:off x="6150279" y="701457"/>
            <a:ext cx="175365" cy="5586609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9580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FEA5B-7E2C-444B-B9A0-18389C12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234"/>
            <a:ext cx="12192000" cy="5687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C6CF1D-6319-204A-ABA8-1B6E956F2013}"/>
              </a:ext>
            </a:extLst>
          </p:cNvPr>
          <p:cNvSpPr/>
          <p:nvPr/>
        </p:nvSpPr>
        <p:spPr>
          <a:xfrm>
            <a:off x="6814158" y="585234"/>
            <a:ext cx="175365" cy="5586609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5169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0F3A5-D759-B240-AA63-AB68BEB8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279"/>
            <a:ext cx="12192000" cy="56854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104D8D-0FA2-A54B-8844-C5F632B7B9A7}"/>
              </a:ext>
            </a:extLst>
          </p:cNvPr>
          <p:cNvSpPr/>
          <p:nvPr/>
        </p:nvSpPr>
        <p:spPr>
          <a:xfrm>
            <a:off x="7039627" y="365125"/>
            <a:ext cx="162839" cy="5810207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7144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F849-D594-3A4F-B447-12019B83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6BC41-86E3-AA42-99FE-D8D4E3FA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40" y="0"/>
            <a:ext cx="1059652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EB92BB-ACFA-D449-B0C5-9DB54875830B}"/>
              </a:ext>
            </a:extLst>
          </p:cNvPr>
          <p:cNvCxnSpPr/>
          <p:nvPr/>
        </p:nvCxnSpPr>
        <p:spPr>
          <a:xfrm>
            <a:off x="7415408" y="0"/>
            <a:ext cx="0" cy="685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23ACF5-89B7-A849-A887-854445DC7219}"/>
              </a:ext>
            </a:extLst>
          </p:cNvPr>
          <p:cNvCxnSpPr/>
          <p:nvPr/>
        </p:nvCxnSpPr>
        <p:spPr>
          <a:xfrm>
            <a:off x="5851742" y="0"/>
            <a:ext cx="0" cy="685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69240-FF76-FB48-B3C8-6BF197FD0825}"/>
              </a:ext>
            </a:extLst>
          </p:cNvPr>
          <p:cNvCxnSpPr/>
          <p:nvPr/>
        </p:nvCxnSpPr>
        <p:spPr>
          <a:xfrm>
            <a:off x="2847583" y="0"/>
            <a:ext cx="0" cy="685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96769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Catalogs of protein families in viruses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16100"/>
            <a:ext cx="1638300" cy="2032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50" y="1816100"/>
            <a:ext cx="6642100" cy="12700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4851" y="4698560"/>
            <a:ext cx="4699000" cy="1175190"/>
          </a:xfrm>
          <a:prstGeom prst="rect">
            <a:avLst/>
          </a:prstGeom>
        </p:spPr>
      </p:pic>
      <p:grpSp>
        <p:nvGrpSpPr>
          <p:cNvPr id="9" name="Gruppierung 8"/>
          <p:cNvGrpSpPr/>
          <p:nvPr/>
        </p:nvGrpSpPr>
        <p:grpSpPr>
          <a:xfrm>
            <a:off x="2888409" y="3417750"/>
            <a:ext cx="3503083" cy="1605182"/>
            <a:chOff x="1917700" y="4313018"/>
            <a:chExt cx="3503083" cy="1605182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17700" y="4313018"/>
              <a:ext cx="3503083" cy="9525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8" name="Bild 7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17700" y="5194300"/>
              <a:ext cx="3503083" cy="7239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319D5E-9C92-E743-AF00-54CD77964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440836"/>
            <a:ext cx="3041516" cy="100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9926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96A50-D2D8-1544-8965-B0A21A7F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793"/>
            <a:ext cx="12192000" cy="5416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FED825-A3F6-184E-9B21-87CFF936664F}"/>
              </a:ext>
            </a:extLst>
          </p:cNvPr>
          <p:cNvSpPr/>
          <p:nvPr/>
        </p:nvSpPr>
        <p:spPr>
          <a:xfrm>
            <a:off x="6037545" y="475989"/>
            <a:ext cx="175365" cy="5586609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827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00710-6667-994F-BDE9-448D0551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045"/>
            <a:ext cx="12192000" cy="54119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0EA066-0D5E-EA49-83D4-CC9130071419}"/>
              </a:ext>
            </a:extLst>
          </p:cNvPr>
          <p:cNvSpPr/>
          <p:nvPr/>
        </p:nvSpPr>
        <p:spPr>
          <a:xfrm>
            <a:off x="6864261" y="501041"/>
            <a:ext cx="175365" cy="5586609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67549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E43F8-22EC-DB4F-9390-55179D7C1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221"/>
            <a:ext cx="12192000" cy="54455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53676-295D-8943-984F-5EBECDC14160}"/>
              </a:ext>
            </a:extLst>
          </p:cNvPr>
          <p:cNvSpPr/>
          <p:nvPr/>
        </p:nvSpPr>
        <p:spPr>
          <a:xfrm>
            <a:off x="5912285" y="450937"/>
            <a:ext cx="175365" cy="5586609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4576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844CA-2D69-C34C-8129-D7BE9A25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486"/>
            <a:ext cx="12192000" cy="54650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7040B7-03E6-FC44-8A3D-A578F41A01B2}"/>
              </a:ext>
            </a:extLst>
          </p:cNvPr>
          <p:cNvSpPr/>
          <p:nvPr/>
        </p:nvSpPr>
        <p:spPr>
          <a:xfrm>
            <a:off x="6501007" y="488515"/>
            <a:ext cx="175365" cy="5586609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1948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D57112-43E6-3B4F-9AA4-0DBB35E7E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16" y="0"/>
            <a:ext cx="10503568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4AE92B-591E-8A46-90EE-212B32501E46}"/>
              </a:ext>
            </a:extLst>
          </p:cNvPr>
          <p:cNvCxnSpPr/>
          <p:nvPr/>
        </p:nvCxnSpPr>
        <p:spPr>
          <a:xfrm>
            <a:off x="2722323" y="0"/>
            <a:ext cx="0" cy="685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9BC839-C0CF-C542-A5B3-865C0665B453}"/>
              </a:ext>
            </a:extLst>
          </p:cNvPr>
          <p:cNvCxnSpPr/>
          <p:nvPr/>
        </p:nvCxnSpPr>
        <p:spPr>
          <a:xfrm>
            <a:off x="3150295" y="0"/>
            <a:ext cx="0" cy="685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39AEC8-F8FB-BB4A-8CAB-5823C4A73544}"/>
              </a:ext>
            </a:extLst>
          </p:cNvPr>
          <p:cNvCxnSpPr/>
          <p:nvPr/>
        </p:nvCxnSpPr>
        <p:spPr>
          <a:xfrm>
            <a:off x="6020843" y="0"/>
            <a:ext cx="0" cy="685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D02D7B-07C0-3C42-9D93-CABC5A974CF9}"/>
              </a:ext>
            </a:extLst>
          </p:cNvPr>
          <p:cNvCxnSpPr/>
          <p:nvPr/>
        </p:nvCxnSpPr>
        <p:spPr>
          <a:xfrm>
            <a:off x="6398711" y="0"/>
            <a:ext cx="0" cy="685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829764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196F-5804-134F-ACE0-FDAF3F48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polyprotein annotation: concept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131D3F-14AB-CE42-A952-86874176DE18}"/>
              </a:ext>
            </a:extLst>
          </p:cNvPr>
          <p:cNvSpPr/>
          <p:nvPr/>
        </p:nvSpPr>
        <p:spPr>
          <a:xfrm>
            <a:off x="1114816" y="1690688"/>
            <a:ext cx="9319365" cy="459737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C41D78-A3F9-634E-9706-384C810BB734}"/>
              </a:ext>
            </a:extLst>
          </p:cNvPr>
          <p:cNvGrpSpPr/>
          <p:nvPr/>
        </p:nvGrpSpPr>
        <p:grpSpPr>
          <a:xfrm>
            <a:off x="1960322" y="2336105"/>
            <a:ext cx="1991117" cy="219208"/>
            <a:chOff x="1960322" y="2336105"/>
            <a:chExt cx="1991117" cy="219208"/>
          </a:xfrm>
        </p:grpSpPr>
        <p:sp>
          <p:nvSpPr>
            <p:cNvPr id="8" name="Can 7">
              <a:extLst>
                <a:ext uri="{FF2B5EF4-FFF2-40B4-BE49-F238E27FC236}">
                  <a16:creationId xmlns:a16="http://schemas.microsoft.com/office/drawing/2014/main" id="{6112A3A3-200C-EB4A-9FEE-18DCE5189417}"/>
                </a:ext>
              </a:extLst>
            </p:cNvPr>
            <p:cNvSpPr/>
            <p:nvPr/>
          </p:nvSpPr>
          <p:spPr>
            <a:xfrm rot="5400000">
              <a:off x="2361154" y="1935273"/>
              <a:ext cx="219208" cy="1020871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F005D9A9-2F39-404B-8805-43BE93FAAC51}"/>
                </a:ext>
              </a:extLst>
            </p:cNvPr>
            <p:cNvSpPr/>
            <p:nvPr/>
          </p:nvSpPr>
          <p:spPr>
            <a:xfrm rot="5400000">
              <a:off x="3331400" y="1935273"/>
              <a:ext cx="219208" cy="1020871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518749-6AE4-8144-963A-0B69015184E1}"/>
              </a:ext>
            </a:extLst>
          </p:cNvPr>
          <p:cNvGrpSpPr/>
          <p:nvPr/>
        </p:nvGrpSpPr>
        <p:grpSpPr>
          <a:xfrm>
            <a:off x="3050086" y="3597947"/>
            <a:ext cx="1991117" cy="219208"/>
            <a:chOff x="1960322" y="2336105"/>
            <a:chExt cx="1991117" cy="219208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3FAF7C46-D660-E04E-92AA-22F1D2B0BFEB}"/>
                </a:ext>
              </a:extLst>
            </p:cNvPr>
            <p:cNvSpPr/>
            <p:nvPr/>
          </p:nvSpPr>
          <p:spPr>
            <a:xfrm rot="5400000">
              <a:off x="2361154" y="1935273"/>
              <a:ext cx="219208" cy="1020871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CDE63678-2C9E-2445-B93B-5E3C56E74B2B}"/>
                </a:ext>
              </a:extLst>
            </p:cNvPr>
            <p:cNvSpPr/>
            <p:nvPr/>
          </p:nvSpPr>
          <p:spPr>
            <a:xfrm rot="5400000">
              <a:off x="3331400" y="1935273"/>
              <a:ext cx="219208" cy="1020871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9B1C-06FC-CE49-8C45-61BA50AB521C}"/>
              </a:ext>
            </a:extLst>
          </p:cNvPr>
          <p:cNvGrpSpPr/>
          <p:nvPr/>
        </p:nvGrpSpPr>
        <p:grpSpPr>
          <a:xfrm>
            <a:off x="2029214" y="5055215"/>
            <a:ext cx="1991117" cy="219208"/>
            <a:chOff x="1960322" y="2336105"/>
            <a:chExt cx="1991117" cy="219208"/>
          </a:xfrm>
        </p:grpSpPr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3D78BB42-2C5A-5041-A880-833866337B9F}"/>
                </a:ext>
              </a:extLst>
            </p:cNvPr>
            <p:cNvSpPr/>
            <p:nvPr/>
          </p:nvSpPr>
          <p:spPr>
            <a:xfrm rot="5400000">
              <a:off x="2361154" y="1935273"/>
              <a:ext cx="219208" cy="1020871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30A39127-6A13-C445-9091-CDD3ACDA6169}"/>
                </a:ext>
              </a:extLst>
            </p:cNvPr>
            <p:cNvSpPr/>
            <p:nvPr/>
          </p:nvSpPr>
          <p:spPr>
            <a:xfrm rot="5400000">
              <a:off x="3331400" y="1935273"/>
              <a:ext cx="219208" cy="1020871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EE19E833-2CCB-EB47-9936-4AF147DD8361}"/>
              </a:ext>
            </a:extLst>
          </p:cNvPr>
          <p:cNvSpPr/>
          <p:nvPr/>
        </p:nvSpPr>
        <p:spPr>
          <a:xfrm rot="5400000">
            <a:off x="5662289" y="1865775"/>
            <a:ext cx="224416" cy="201643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ADC0087C-90F6-9749-A68A-1581A51AB968}"/>
              </a:ext>
            </a:extLst>
          </p:cNvPr>
          <p:cNvSpPr/>
          <p:nvPr/>
        </p:nvSpPr>
        <p:spPr>
          <a:xfrm rot="5400000">
            <a:off x="6825517" y="4046999"/>
            <a:ext cx="224416" cy="201643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D6059F8B-8DCE-3344-93B6-756B0BAEB5F0}"/>
              </a:ext>
            </a:extLst>
          </p:cNvPr>
          <p:cNvSpPr/>
          <p:nvPr/>
        </p:nvSpPr>
        <p:spPr>
          <a:xfrm rot="5400000">
            <a:off x="8556197" y="2921148"/>
            <a:ext cx="224416" cy="201643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E73525-8EB1-9B4C-921C-45F32BB0D012}"/>
              </a:ext>
            </a:extLst>
          </p:cNvPr>
          <p:cNvSpPr txBox="1"/>
          <p:nvPr/>
        </p:nvSpPr>
        <p:spPr>
          <a:xfrm>
            <a:off x="1822998" y="6392956"/>
            <a:ext cx="759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Extraction of homologous polyproteins from a genus or a homologous cluster</a:t>
            </a:r>
          </a:p>
        </p:txBody>
      </p:sp>
    </p:spTree>
    <p:extLst>
      <p:ext uri="{BB962C8B-B14F-4D97-AF65-F5344CB8AC3E}">
        <p14:creationId xmlns:p14="http://schemas.microsoft.com/office/powerpoint/2010/main" val="432667510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196F-5804-134F-ACE0-FDAF3F48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polyprotein annotation: concept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131D3F-14AB-CE42-A952-86874176DE18}"/>
              </a:ext>
            </a:extLst>
          </p:cNvPr>
          <p:cNvSpPr/>
          <p:nvPr/>
        </p:nvSpPr>
        <p:spPr>
          <a:xfrm>
            <a:off x="1114816" y="1690688"/>
            <a:ext cx="9319365" cy="459737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C41D78-A3F9-634E-9706-384C810BB734}"/>
              </a:ext>
            </a:extLst>
          </p:cNvPr>
          <p:cNvGrpSpPr/>
          <p:nvPr/>
        </p:nvGrpSpPr>
        <p:grpSpPr>
          <a:xfrm>
            <a:off x="1960322" y="2336105"/>
            <a:ext cx="1991117" cy="219208"/>
            <a:chOff x="1960322" y="2336105"/>
            <a:chExt cx="1991117" cy="219208"/>
          </a:xfrm>
        </p:grpSpPr>
        <p:sp>
          <p:nvSpPr>
            <p:cNvPr id="8" name="Can 7">
              <a:extLst>
                <a:ext uri="{FF2B5EF4-FFF2-40B4-BE49-F238E27FC236}">
                  <a16:creationId xmlns:a16="http://schemas.microsoft.com/office/drawing/2014/main" id="{6112A3A3-200C-EB4A-9FEE-18DCE5189417}"/>
                </a:ext>
              </a:extLst>
            </p:cNvPr>
            <p:cNvSpPr/>
            <p:nvPr/>
          </p:nvSpPr>
          <p:spPr>
            <a:xfrm rot="5400000">
              <a:off x="2361154" y="1935273"/>
              <a:ext cx="219208" cy="1020871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F005D9A9-2F39-404B-8805-43BE93FAAC51}"/>
                </a:ext>
              </a:extLst>
            </p:cNvPr>
            <p:cNvSpPr/>
            <p:nvPr/>
          </p:nvSpPr>
          <p:spPr>
            <a:xfrm rot="5400000">
              <a:off x="3331400" y="1935273"/>
              <a:ext cx="219208" cy="1020871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518749-6AE4-8144-963A-0B69015184E1}"/>
              </a:ext>
            </a:extLst>
          </p:cNvPr>
          <p:cNvGrpSpPr/>
          <p:nvPr/>
        </p:nvGrpSpPr>
        <p:grpSpPr>
          <a:xfrm>
            <a:off x="3050086" y="3597947"/>
            <a:ext cx="1991117" cy="219208"/>
            <a:chOff x="1960322" y="2336105"/>
            <a:chExt cx="1991117" cy="219208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3FAF7C46-D660-E04E-92AA-22F1D2B0BFEB}"/>
                </a:ext>
              </a:extLst>
            </p:cNvPr>
            <p:cNvSpPr/>
            <p:nvPr/>
          </p:nvSpPr>
          <p:spPr>
            <a:xfrm rot="5400000">
              <a:off x="2361154" y="1935273"/>
              <a:ext cx="219208" cy="1020871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CDE63678-2C9E-2445-B93B-5E3C56E74B2B}"/>
                </a:ext>
              </a:extLst>
            </p:cNvPr>
            <p:cNvSpPr/>
            <p:nvPr/>
          </p:nvSpPr>
          <p:spPr>
            <a:xfrm rot="5400000">
              <a:off x="3331400" y="1935273"/>
              <a:ext cx="219208" cy="1020871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9B1C-06FC-CE49-8C45-61BA50AB521C}"/>
              </a:ext>
            </a:extLst>
          </p:cNvPr>
          <p:cNvGrpSpPr/>
          <p:nvPr/>
        </p:nvGrpSpPr>
        <p:grpSpPr>
          <a:xfrm>
            <a:off x="2029214" y="5055215"/>
            <a:ext cx="1991117" cy="219208"/>
            <a:chOff x="1960322" y="2336105"/>
            <a:chExt cx="1991117" cy="219208"/>
          </a:xfrm>
        </p:grpSpPr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3D78BB42-2C5A-5041-A880-833866337B9F}"/>
                </a:ext>
              </a:extLst>
            </p:cNvPr>
            <p:cNvSpPr/>
            <p:nvPr/>
          </p:nvSpPr>
          <p:spPr>
            <a:xfrm rot="5400000">
              <a:off x="2361154" y="1935273"/>
              <a:ext cx="219208" cy="1020871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30A39127-6A13-C445-9091-CDD3ACDA6169}"/>
                </a:ext>
              </a:extLst>
            </p:cNvPr>
            <p:cNvSpPr/>
            <p:nvPr/>
          </p:nvSpPr>
          <p:spPr>
            <a:xfrm rot="5400000">
              <a:off x="3331400" y="1935273"/>
              <a:ext cx="219208" cy="1020871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EE19E833-2CCB-EB47-9936-4AF147DD8361}"/>
              </a:ext>
            </a:extLst>
          </p:cNvPr>
          <p:cNvSpPr/>
          <p:nvPr/>
        </p:nvSpPr>
        <p:spPr>
          <a:xfrm rot="5400000">
            <a:off x="5662289" y="1865775"/>
            <a:ext cx="224416" cy="201643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ADC0087C-90F6-9749-A68A-1581A51AB968}"/>
              </a:ext>
            </a:extLst>
          </p:cNvPr>
          <p:cNvSpPr/>
          <p:nvPr/>
        </p:nvSpPr>
        <p:spPr>
          <a:xfrm rot="5400000">
            <a:off x="6825517" y="4046999"/>
            <a:ext cx="224416" cy="201643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D6059F8B-8DCE-3344-93B6-756B0BAEB5F0}"/>
              </a:ext>
            </a:extLst>
          </p:cNvPr>
          <p:cNvSpPr/>
          <p:nvPr/>
        </p:nvSpPr>
        <p:spPr>
          <a:xfrm rot="5400000">
            <a:off x="8556197" y="2921148"/>
            <a:ext cx="224416" cy="201643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1CCCA-A2D4-424B-A63A-3FBC45AB50C0}"/>
              </a:ext>
            </a:extLst>
          </p:cNvPr>
          <p:cNvSpPr txBox="1"/>
          <p:nvPr/>
        </p:nvSpPr>
        <p:spPr>
          <a:xfrm>
            <a:off x="3355437" y="6369451"/>
            <a:ext cx="483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Validation of peptide annotation with domains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233CBB-269A-014A-B28E-3A8C44EFF05A}"/>
              </a:ext>
            </a:extLst>
          </p:cNvPr>
          <p:cNvSpPr/>
          <p:nvPr/>
        </p:nvSpPr>
        <p:spPr>
          <a:xfrm>
            <a:off x="2138818" y="2394765"/>
            <a:ext cx="663879" cy="1018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D6B450-75FA-424D-829A-E1BF7791D984}"/>
              </a:ext>
            </a:extLst>
          </p:cNvPr>
          <p:cNvSpPr/>
          <p:nvPr/>
        </p:nvSpPr>
        <p:spPr>
          <a:xfrm>
            <a:off x="3134377" y="2394765"/>
            <a:ext cx="663879" cy="101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211062-0833-6A4B-BBB7-4464CC9BCCB4}"/>
              </a:ext>
            </a:extLst>
          </p:cNvPr>
          <p:cNvSpPr/>
          <p:nvPr/>
        </p:nvSpPr>
        <p:spPr>
          <a:xfrm>
            <a:off x="3223232" y="3656006"/>
            <a:ext cx="663879" cy="1018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A393C5-E981-8347-AF7F-DFF7F589CB9A}"/>
              </a:ext>
            </a:extLst>
          </p:cNvPr>
          <p:cNvSpPr/>
          <p:nvPr/>
        </p:nvSpPr>
        <p:spPr>
          <a:xfrm>
            <a:off x="4218791" y="3656006"/>
            <a:ext cx="663879" cy="101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987009D-CD3B-104C-ABF6-FD234863237C}"/>
              </a:ext>
            </a:extLst>
          </p:cNvPr>
          <p:cNvSpPr/>
          <p:nvPr/>
        </p:nvSpPr>
        <p:spPr>
          <a:xfrm>
            <a:off x="2188182" y="5116480"/>
            <a:ext cx="663879" cy="1018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F711BC-34B6-6743-AAD7-8A86A5EF897D}"/>
              </a:ext>
            </a:extLst>
          </p:cNvPr>
          <p:cNvSpPr/>
          <p:nvPr/>
        </p:nvSpPr>
        <p:spPr>
          <a:xfrm>
            <a:off x="3183741" y="5116480"/>
            <a:ext cx="663879" cy="101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33182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196F-5804-134F-ACE0-FDAF3F48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polyprotein annotation: concept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131D3F-14AB-CE42-A952-86874176DE18}"/>
              </a:ext>
            </a:extLst>
          </p:cNvPr>
          <p:cNvSpPr/>
          <p:nvPr/>
        </p:nvSpPr>
        <p:spPr>
          <a:xfrm>
            <a:off x="1114816" y="1690688"/>
            <a:ext cx="9319365" cy="459737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EE19E833-2CCB-EB47-9936-4AF147DD8361}"/>
              </a:ext>
            </a:extLst>
          </p:cNvPr>
          <p:cNvSpPr/>
          <p:nvPr/>
        </p:nvSpPr>
        <p:spPr>
          <a:xfrm rot="5400000">
            <a:off x="5589955" y="3737872"/>
            <a:ext cx="224416" cy="201643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ADC0087C-90F6-9749-A68A-1581A51AB968}"/>
              </a:ext>
            </a:extLst>
          </p:cNvPr>
          <p:cNvSpPr/>
          <p:nvPr/>
        </p:nvSpPr>
        <p:spPr>
          <a:xfrm rot="5400000">
            <a:off x="5589955" y="4257696"/>
            <a:ext cx="224416" cy="201643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D6059F8B-8DCE-3344-93B6-756B0BAEB5F0}"/>
              </a:ext>
            </a:extLst>
          </p:cNvPr>
          <p:cNvSpPr/>
          <p:nvPr/>
        </p:nvSpPr>
        <p:spPr>
          <a:xfrm rot="5400000">
            <a:off x="5589955" y="3218046"/>
            <a:ext cx="224416" cy="201643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1CCCA-A2D4-424B-A63A-3FBC45AB50C0}"/>
              </a:ext>
            </a:extLst>
          </p:cNvPr>
          <p:cNvSpPr txBox="1"/>
          <p:nvPr/>
        </p:nvSpPr>
        <p:spPr>
          <a:xfrm>
            <a:off x="1812003" y="6373707"/>
            <a:ext cx="792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Multiple alignment, validation of conservation of sequence and cleavage sites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9E3CE6-2C8D-FD4E-8416-75F7CE087AEB}"/>
              </a:ext>
            </a:extLst>
          </p:cNvPr>
          <p:cNvGrpSpPr/>
          <p:nvPr/>
        </p:nvGrpSpPr>
        <p:grpSpPr>
          <a:xfrm>
            <a:off x="4706605" y="3084818"/>
            <a:ext cx="1991117" cy="219208"/>
            <a:chOff x="1960322" y="2336105"/>
            <a:chExt cx="1991117" cy="21920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BC41D78-A3F9-634E-9706-384C810BB734}"/>
                </a:ext>
              </a:extLst>
            </p:cNvPr>
            <p:cNvGrpSpPr/>
            <p:nvPr/>
          </p:nvGrpSpPr>
          <p:grpSpPr>
            <a:xfrm>
              <a:off x="1960322" y="2336105"/>
              <a:ext cx="1991117" cy="219208"/>
              <a:chOff x="1960322" y="2336105"/>
              <a:chExt cx="1991117" cy="219208"/>
            </a:xfrm>
          </p:grpSpPr>
          <p:sp>
            <p:nvSpPr>
              <p:cNvPr id="8" name="Can 7">
                <a:extLst>
                  <a:ext uri="{FF2B5EF4-FFF2-40B4-BE49-F238E27FC236}">
                    <a16:creationId xmlns:a16="http://schemas.microsoft.com/office/drawing/2014/main" id="{6112A3A3-200C-EB4A-9FEE-18DCE5189417}"/>
                  </a:ext>
                </a:extLst>
              </p:cNvPr>
              <p:cNvSpPr/>
              <p:nvPr/>
            </p:nvSpPr>
            <p:spPr>
              <a:xfrm rot="5400000">
                <a:off x="2361154" y="1935273"/>
                <a:ext cx="219208" cy="1020871"/>
              </a:xfrm>
              <a:prstGeom prst="can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an 8">
                <a:extLst>
                  <a:ext uri="{FF2B5EF4-FFF2-40B4-BE49-F238E27FC236}">
                    <a16:creationId xmlns:a16="http://schemas.microsoft.com/office/drawing/2014/main" id="{F005D9A9-2F39-404B-8805-43BE93FAAC51}"/>
                  </a:ext>
                </a:extLst>
              </p:cNvPr>
              <p:cNvSpPr/>
              <p:nvPr/>
            </p:nvSpPr>
            <p:spPr>
              <a:xfrm rot="5400000">
                <a:off x="3331400" y="1935273"/>
                <a:ext cx="219208" cy="1020871"/>
              </a:xfrm>
              <a:prstGeom prst="ca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233CBB-269A-014A-B28E-3A8C44EFF05A}"/>
                </a:ext>
              </a:extLst>
            </p:cNvPr>
            <p:cNvSpPr/>
            <p:nvPr/>
          </p:nvSpPr>
          <p:spPr>
            <a:xfrm>
              <a:off x="2138818" y="2394765"/>
              <a:ext cx="663879" cy="10188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D6B450-75FA-424D-829A-E1BF7791D984}"/>
                </a:ext>
              </a:extLst>
            </p:cNvPr>
            <p:cNvSpPr/>
            <p:nvPr/>
          </p:nvSpPr>
          <p:spPr>
            <a:xfrm>
              <a:off x="3134377" y="2394765"/>
              <a:ext cx="663879" cy="1018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1565815-47CD-9641-9C03-A7902D37952C}"/>
              </a:ext>
            </a:extLst>
          </p:cNvPr>
          <p:cNvGrpSpPr/>
          <p:nvPr/>
        </p:nvGrpSpPr>
        <p:grpSpPr>
          <a:xfrm>
            <a:off x="4706605" y="3599436"/>
            <a:ext cx="1991117" cy="219208"/>
            <a:chOff x="5899081" y="3475899"/>
            <a:chExt cx="1991117" cy="2192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518749-6AE4-8144-963A-0B69015184E1}"/>
                </a:ext>
              </a:extLst>
            </p:cNvPr>
            <p:cNvGrpSpPr/>
            <p:nvPr/>
          </p:nvGrpSpPr>
          <p:grpSpPr>
            <a:xfrm>
              <a:off x="5899081" y="3475899"/>
              <a:ext cx="1991117" cy="219208"/>
              <a:chOff x="1960322" y="2336105"/>
              <a:chExt cx="1991117" cy="219208"/>
            </a:xfrm>
          </p:grpSpPr>
          <p:sp>
            <p:nvSpPr>
              <p:cNvPr id="12" name="Can 11">
                <a:extLst>
                  <a:ext uri="{FF2B5EF4-FFF2-40B4-BE49-F238E27FC236}">
                    <a16:creationId xmlns:a16="http://schemas.microsoft.com/office/drawing/2014/main" id="{3FAF7C46-D660-E04E-92AA-22F1D2B0BFEB}"/>
                  </a:ext>
                </a:extLst>
              </p:cNvPr>
              <p:cNvSpPr/>
              <p:nvPr/>
            </p:nvSpPr>
            <p:spPr>
              <a:xfrm rot="5400000">
                <a:off x="2361154" y="1935273"/>
                <a:ext cx="219208" cy="1020871"/>
              </a:xfrm>
              <a:prstGeom prst="can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an 12">
                <a:extLst>
                  <a:ext uri="{FF2B5EF4-FFF2-40B4-BE49-F238E27FC236}">
                    <a16:creationId xmlns:a16="http://schemas.microsoft.com/office/drawing/2014/main" id="{CDE63678-2C9E-2445-B93B-5E3C56E74B2B}"/>
                  </a:ext>
                </a:extLst>
              </p:cNvPr>
              <p:cNvSpPr/>
              <p:nvPr/>
            </p:nvSpPr>
            <p:spPr>
              <a:xfrm rot="5400000">
                <a:off x="3331400" y="1935273"/>
                <a:ext cx="219208" cy="1020871"/>
              </a:xfrm>
              <a:prstGeom prst="ca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211062-0833-6A4B-BBB7-4464CC9BCCB4}"/>
                </a:ext>
              </a:extLst>
            </p:cNvPr>
            <p:cNvSpPr/>
            <p:nvPr/>
          </p:nvSpPr>
          <p:spPr>
            <a:xfrm>
              <a:off x="6072227" y="3533958"/>
              <a:ext cx="663879" cy="10188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A393C5-E981-8347-AF7F-DFF7F589CB9A}"/>
                </a:ext>
              </a:extLst>
            </p:cNvPr>
            <p:cNvSpPr/>
            <p:nvPr/>
          </p:nvSpPr>
          <p:spPr>
            <a:xfrm>
              <a:off x="7067786" y="3533958"/>
              <a:ext cx="663879" cy="1018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3E1653-EF68-1741-AEDC-3A4D67841D07}"/>
              </a:ext>
            </a:extLst>
          </p:cNvPr>
          <p:cNvGrpSpPr/>
          <p:nvPr/>
        </p:nvGrpSpPr>
        <p:grpSpPr>
          <a:xfrm>
            <a:off x="4706605" y="2570200"/>
            <a:ext cx="1991117" cy="219208"/>
            <a:chOff x="2029214" y="5055215"/>
            <a:chExt cx="1991117" cy="2192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7759B1C-06FC-CE49-8C45-61BA50AB521C}"/>
                </a:ext>
              </a:extLst>
            </p:cNvPr>
            <p:cNvGrpSpPr/>
            <p:nvPr/>
          </p:nvGrpSpPr>
          <p:grpSpPr>
            <a:xfrm>
              <a:off x="2029214" y="5055215"/>
              <a:ext cx="1991117" cy="219208"/>
              <a:chOff x="1960322" y="2336105"/>
              <a:chExt cx="1991117" cy="219208"/>
            </a:xfrm>
          </p:grpSpPr>
          <p:sp>
            <p:nvSpPr>
              <p:cNvPr id="15" name="Can 14">
                <a:extLst>
                  <a:ext uri="{FF2B5EF4-FFF2-40B4-BE49-F238E27FC236}">
                    <a16:creationId xmlns:a16="http://schemas.microsoft.com/office/drawing/2014/main" id="{3D78BB42-2C5A-5041-A880-833866337B9F}"/>
                  </a:ext>
                </a:extLst>
              </p:cNvPr>
              <p:cNvSpPr/>
              <p:nvPr/>
            </p:nvSpPr>
            <p:spPr>
              <a:xfrm rot="5400000">
                <a:off x="2361154" y="1935273"/>
                <a:ext cx="219208" cy="1020871"/>
              </a:xfrm>
              <a:prstGeom prst="can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6" name="Can 15">
                <a:extLst>
                  <a:ext uri="{FF2B5EF4-FFF2-40B4-BE49-F238E27FC236}">
                    <a16:creationId xmlns:a16="http://schemas.microsoft.com/office/drawing/2014/main" id="{30A39127-6A13-C445-9091-CDD3ACDA6169}"/>
                  </a:ext>
                </a:extLst>
              </p:cNvPr>
              <p:cNvSpPr/>
              <p:nvPr/>
            </p:nvSpPr>
            <p:spPr>
              <a:xfrm rot="5400000">
                <a:off x="3331400" y="1935273"/>
                <a:ext cx="219208" cy="1020871"/>
              </a:xfrm>
              <a:prstGeom prst="ca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987009D-CD3B-104C-ABF6-FD234863237C}"/>
                </a:ext>
              </a:extLst>
            </p:cNvPr>
            <p:cNvSpPr/>
            <p:nvPr/>
          </p:nvSpPr>
          <p:spPr>
            <a:xfrm>
              <a:off x="2188182" y="5116480"/>
              <a:ext cx="663879" cy="10188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F711BC-34B6-6743-AAD7-8A86A5EF897D}"/>
                </a:ext>
              </a:extLst>
            </p:cNvPr>
            <p:cNvSpPr/>
            <p:nvPr/>
          </p:nvSpPr>
          <p:spPr>
            <a:xfrm>
              <a:off x="3183741" y="5116480"/>
              <a:ext cx="663879" cy="1018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FB7206C-F4A2-A247-ADD2-C33FBA3F1C14}"/>
              </a:ext>
            </a:extLst>
          </p:cNvPr>
          <p:cNvSpPr/>
          <p:nvPr/>
        </p:nvSpPr>
        <p:spPr>
          <a:xfrm>
            <a:off x="5577920" y="2331720"/>
            <a:ext cx="262438" cy="1691640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43497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FB7206C-F4A2-A247-ADD2-C33FBA3F1C14}"/>
              </a:ext>
            </a:extLst>
          </p:cNvPr>
          <p:cNvSpPr/>
          <p:nvPr/>
        </p:nvSpPr>
        <p:spPr>
          <a:xfrm>
            <a:off x="5577920" y="2331720"/>
            <a:ext cx="277428" cy="3257550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6196F-5804-134F-ACE0-FDAF3F48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polyprotein annotation: concept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131D3F-14AB-CE42-A952-86874176DE18}"/>
              </a:ext>
            </a:extLst>
          </p:cNvPr>
          <p:cNvSpPr/>
          <p:nvPr/>
        </p:nvSpPr>
        <p:spPr>
          <a:xfrm>
            <a:off x="1114816" y="1690688"/>
            <a:ext cx="9319365" cy="459737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D6059F8B-8DCE-3344-93B6-756B0BAEB5F0}"/>
              </a:ext>
            </a:extLst>
          </p:cNvPr>
          <p:cNvSpPr/>
          <p:nvPr/>
        </p:nvSpPr>
        <p:spPr>
          <a:xfrm rot="5400000">
            <a:off x="5098502" y="3709499"/>
            <a:ext cx="224420" cy="1033529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1CCCA-A2D4-424B-A63A-3FBC45AB50C0}"/>
              </a:ext>
            </a:extLst>
          </p:cNvPr>
          <p:cNvSpPr txBox="1"/>
          <p:nvPr/>
        </p:nvSpPr>
        <p:spPr>
          <a:xfrm>
            <a:off x="2966093" y="6387599"/>
            <a:ext cx="5472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Propagation of cleavage sites to unannotated proteins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9E3CE6-2C8D-FD4E-8416-75F7CE087AEB}"/>
              </a:ext>
            </a:extLst>
          </p:cNvPr>
          <p:cNvGrpSpPr/>
          <p:nvPr/>
        </p:nvGrpSpPr>
        <p:grpSpPr>
          <a:xfrm>
            <a:off x="4706605" y="3084818"/>
            <a:ext cx="1991117" cy="219208"/>
            <a:chOff x="1960322" y="2336105"/>
            <a:chExt cx="1991117" cy="21920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BC41D78-A3F9-634E-9706-384C810BB734}"/>
                </a:ext>
              </a:extLst>
            </p:cNvPr>
            <p:cNvGrpSpPr/>
            <p:nvPr/>
          </p:nvGrpSpPr>
          <p:grpSpPr>
            <a:xfrm>
              <a:off x="1960322" y="2336105"/>
              <a:ext cx="1991117" cy="219208"/>
              <a:chOff x="1960322" y="2336105"/>
              <a:chExt cx="1991117" cy="219208"/>
            </a:xfrm>
          </p:grpSpPr>
          <p:sp>
            <p:nvSpPr>
              <p:cNvPr id="8" name="Can 7">
                <a:extLst>
                  <a:ext uri="{FF2B5EF4-FFF2-40B4-BE49-F238E27FC236}">
                    <a16:creationId xmlns:a16="http://schemas.microsoft.com/office/drawing/2014/main" id="{6112A3A3-200C-EB4A-9FEE-18DCE5189417}"/>
                  </a:ext>
                </a:extLst>
              </p:cNvPr>
              <p:cNvSpPr/>
              <p:nvPr/>
            </p:nvSpPr>
            <p:spPr>
              <a:xfrm rot="5400000">
                <a:off x="2361154" y="1935273"/>
                <a:ext cx="219208" cy="1020871"/>
              </a:xfrm>
              <a:prstGeom prst="can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an 8">
                <a:extLst>
                  <a:ext uri="{FF2B5EF4-FFF2-40B4-BE49-F238E27FC236}">
                    <a16:creationId xmlns:a16="http://schemas.microsoft.com/office/drawing/2014/main" id="{F005D9A9-2F39-404B-8805-43BE93FAAC51}"/>
                  </a:ext>
                </a:extLst>
              </p:cNvPr>
              <p:cNvSpPr/>
              <p:nvPr/>
            </p:nvSpPr>
            <p:spPr>
              <a:xfrm rot="5400000">
                <a:off x="3331400" y="1935273"/>
                <a:ext cx="219208" cy="1020871"/>
              </a:xfrm>
              <a:prstGeom prst="ca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233CBB-269A-014A-B28E-3A8C44EFF05A}"/>
                </a:ext>
              </a:extLst>
            </p:cNvPr>
            <p:cNvSpPr/>
            <p:nvPr/>
          </p:nvSpPr>
          <p:spPr>
            <a:xfrm>
              <a:off x="2138818" y="2394765"/>
              <a:ext cx="663879" cy="10188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D6B450-75FA-424D-829A-E1BF7791D984}"/>
                </a:ext>
              </a:extLst>
            </p:cNvPr>
            <p:cNvSpPr/>
            <p:nvPr/>
          </p:nvSpPr>
          <p:spPr>
            <a:xfrm>
              <a:off x="3134377" y="2394765"/>
              <a:ext cx="663879" cy="1018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1565815-47CD-9641-9C03-A7902D37952C}"/>
              </a:ext>
            </a:extLst>
          </p:cNvPr>
          <p:cNvGrpSpPr/>
          <p:nvPr/>
        </p:nvGrpSpPr>
        <p:grpSpPr>
          <a:xfrm>
            <a:off x="4706605" y="3599436"/>
            <a:ext cx="1991117" cy="219208"/>
            <a:chOff x="5899081" y="3475899"/>
            <a:chExt cx="1991117" cy="2192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518749-6AE4-8144-963A-0B69015184E1}"/>
                </a:ext>
              </a:extLst>
            </p:cNvPr>
            <p:cNvGrpSpPr/>
            <p:nvPr/>
          </p:nvGrpSpPr>
          <p:grpSpPr>
            <a:xfrm>
              <a:off x="5899081" y="3475899"/>
              <a:ext cx="1991117" cy="219208"/>
              <a:chOff x="1960322" y="2336105"/>
              <a:chExt cx="1991117" cy="219208"/>
            </a:xfrm>
          </p:grpSpPr>
          <p:sp>
            <p:nvSpPr>
              <p:cNvPr id="12" name="Can 11">
                <a:extLst>
                  <a:ext uri="{FF2B5EF4-FFF2-40B4-BE49-F238E27FC236}">
                    <a16:creationId xmlns:a16="http://schemas.microsoft.com/office/drawing/2014/main" id="{3FAF7C46-D660-E04E-92AA-22F1D2B0BFEB}"/>
                  </a:ext>
                </a:extLst>
              </p:cNvPr>
              <p:cNvSpPr/>
              <p:nvPr/>
            </p:nvSpPr>
            <p:spPr>
              <a:xfrm rot="5400000">
                <a:off x="2361154" y="1935273"/>
                <a:ext cx="219208" cy="1020871"/>
              </a:xfrm>
              <a:prstGeom prst="can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an 12">
                <a:extLst>
                  <a:ext uri="{FF2B5EF4-FFF2-40B4-BE49-F238E27FC236}">
                    <a16:creationId xmlns:a16="http://schemas.microsoft.com/office/drawing/2014/main" id="{CDE63678-2C9E-2445-B93B-5E3C56E74B2B}"/>
                  </a:ext>
                </a:extLst>
              </p:cNvPr>
              <p:cNvSpPr/>
              <p:nvPr/>
            </p:nvSpPr>
            <p:spPr>
              <a:xfrm rot="5400000">
                <a:off x="3331400" y="1935273"/>
                <a:ext cx="219208" cy="1020871"/>
              </a:xfrm>
              <a:prstGeom prst="ca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211062-0833-6A4B-BBB7-4464CC9BCCB4}"/>
                </a:ext>
              </a:extLst>
            </p:cNvPr>
            <p:cNvSpPr/>
            <p:nvPr/>
          </p:nvSpPr>
          <p:spPr>
            <a:xfrm>
              <a:off x="6072227" y="3533958"/>
              <a:ext cx="663879" cy="10188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A393C5-E981-8347-AF7F-DFF7F589CB9A}"/>
                </a:ext>
              </a:extLst>
            </p:cNvPr>
            <p:cNvSpPr/>
            <p:nvPr/>
          </p:nvSpPr>
          <p:spPr>
            <a:xfrm>
              <a:off x="7067786" y="3533958"/>
              <a:ext cx="663879" cy="1018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3E1653-EF68-1741-AEDC-3A4D67841D07}"/>
              </a:ext>
            </a:extLst>
          </p:cNvPr>
          <p:cNvGrpSpPr/>
          <p:nvPr/>
        </p:nvGrpSpPr>
        <p:grpSpPr>
          <a:xfrm>
            <a:off x="4706605" y="2570200"/>
            <a:ext cx="1991117" cy="219208"/>
            <a:chOff x="2029214" y="5055215"/>
            <a:chExt cx="1991117" cy="2192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7759B1C-06FC-CE49-8C45-61BA50AB521C}"/>
                </a:ext>
              </a:extLst>
            </p:cNvPr>
            <p:cNvGrpSpPr/>
            <p:nvPr/>
          </p:nvGrpSpPr>
          <p:grpSpPr>
            <a:xfrm>
              <a:off x="2029214" y="5055215"/>
              <a:ext cx="1991117" cy="219208"/>
              <a:chOff x="1960322" y="2336105"/>
              <a:chExt cx="1991117" cy="219208"/>
            </a:xfrm>
          </p:grpSpPr>
          <p:sp>
            <p:nvSpPr>
              <p:cNvPr id="15" name="Can 14">
                <a:extLst>
                  <a:ext uri="{FF2B5EF4-FFF2-40B4-BE49-F238E27FC236}">
                    <a16:creationId xmlns:a16="http://schemas.microsoft.com/office/drawing/2014/main" id="{3D78BB42-2C5A-5041-A880-833866337B9F}"/>
                  </a:ext>
                </a:extLst>
              </p:cNvPr>
              <p:cNvSpPr/>
              <p:nvPr/>
            </p:nvSpPr>
            <p:spPr>
              <a:xfrm rot="5400000">
                <a:off x="2361154" y="1935273"/>
                <a:ext cx="219208" cy="1020871"/>
              </a:xfrm>
              <a:prstGeom prst="can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6" name="Can 15">
                <a:extLst>
                  <a:ext uri="{FF2B5EF4-FFF2-40B4-BE49-F238E27FC236}">
                    <a16:creationId xmlns:a16="http://schemas.microsoft.com/office/drawing/2014/main" id="{30A39127-6A13-C445-9091-CDD3ACDA6169}"/>
                  </a:ext>
                </a:extLst>
              </p:cNvPr>
              <p:cNvSpPr/>
              <p:nvPr/>
            </p:nvSpPr>
            <p:spPr>
              <a:xfrm rot="5400000">
                <a:off x="3331400" y="1935273"/>
                <a:ext cx="219208" cy="1020871"/>
              </a:xfrm>
              <a:prstGeom prst="ca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987009D-CD3B-104C-ABF6-FD234863237C}"/>
                </a:ext>
              </a:extLst>
            </p:cNvPr>
            <p:cNvSpPr/>
            <p:nvPr/>
          </p:nvSpPr>
          <p:spPr>
            <a:xfrm>
              <a:off x="2188182" y="5116480"/>
              <a:ext cx="663879" cy="10188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F711BC-34B6-6743-AAD7-8A86A5EF897D}"/>
                </a:ext>
              </a:extLst>
            </p:cNvPr>
            <p:cNvSpPr/>
            <p:nvPr/>
          </p:nvSpPr>
          <p:spPr>
            <a:xfrm>
              <a:off x="3183741" y="5116480"/>
              <a:ext cx="663879" cy="1018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an 27">
            <a:extLst>
              <a:ext uri="{FF2B5EF4-FFF2-40B4-BE49-F238E27FC236}">
                <a16:creationId xmlns:a16="http://schemas.microsoft.com/office/drawing/2014/main" id="{047B1EE8-55C2-5B4A-B572-E7C51F2AB00E}"/>
              </a:ext>
            </a:extLst>
          </p:cNvPr>
          <p:cNvSpPr/>
          <p:nvPr/>
        </p:nvSpPr>
        <p:spPr>
          <a:xfrm rot="5400000">
            <a:off x="6075076" y="3711105"/>
            <a:ext cx="224420" cy="1033529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5F29CF86-54E9-5D44-A9E6-1AE45837DD02}"/>
              </a:ext>
            </a:extLst>
          </p:cNvPr>
          <p:cNvSpPr/>
          <p:nvPr/>
        </p:nvSpPr>
        <p:spPr>
          <a:xfrm rot="5400000">
            <a:off x="5092174" y="4230798"/>
            <a:ext cx="224420" cy="1033529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id="{F2F11763-89CC-A84B-923B-4C55A15BCAD8}"/>
              </a:ext>
            </a:extLst>
          </p:cNvPr>
          <p:cNvSpPr/>
          <p:nvPr/>
        </p:nvSpPr>
        <p:spPr>
          <a:xfrm rot="5400000">
            <a:off x="6068748" y="4232404"/>
            <a:ext cx="224420" cy="1033529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C6BC199-B07E-7941-8B7E-1141D9B2191A}"/>
              </a:ext>
            </a:extLst>
          </p:cNvPr>
          <p:cNvSpPr/>
          <p:nvPr/>
        </p:nvSpPr>
        <p:spPr>
          <a:xfrm rot="5400000">
            <a:off x="5104831" y="4750491"/>
            <a:ext cx="224420" cy="1033529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F926A7D8-9616-3647-92F0-AF812D673F5D}"/>
              </a:ext>
            </a:extLst>
          </p:cNvPr>
          <p:cNvSpPr/>
          <p:nvPr/>
        </p:nvSpPr>
        <p:spPr>
          <a:xfrm rot="5400000">
            <a:off x="6081405" y="4752097"/>
            <a:ext cx="224420" cy="1033529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46734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statistics of VOG86</a:t>
            </a:r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2237749"/>
          <a:ext cx="10515600" cy="310896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Release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 30, 2018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NCBI </a:t>
                      </a:r>
                      <a:r>
                        <a:rPr lang="de-DE" sz="2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Refseq</a:t>
                      </a:r>
                      <a:r>
                        <a:rPr lang="de-DE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2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</a:t>
                      </a:r>
                      <a:r>
                        <a:rPr lang="de-DE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86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Number of genomes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6,460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Number of 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252,517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Number of VOG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22,318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Virus</a:t>
                      </a:r>
                      <a:r>
                        <a:rPr lang="en-US" sz="2800" baseline="0" dirty="0"/>
                        <a:t> specific VOG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16,965/</a:t>
                      </a:r>
                      <a:r>
                        <a:rPr lang="cs-CZ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18,511/</a:t>
                      </a:r>
                      <a:r>
                        <a:rPr lang="is-I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19,214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15511" y="6488668"/>
            <a:ext cx="252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Hellinger </a:t>
            </a:r>
            <a:r>
              <a:rPr lang="en-US" i="1"/>
              <a:t>et al., in prep.</a:t>
            </a:r>
          </a:p>
        </p:txBody>
      </p:sp>
      <p:sp>
        <p:nvSpPr>
          <p:cNvPr id="9" name="Textfeld 4">
            <a:extLst>
              <a:ext uri="{FF2B5EF4-FFF2-40B4-BE49-F238E27FC236}">
                <a16:creationId xmlns:a16="http://schemas.microsoft.com/office/drawing/2014/main" id="{D4EAB6E2-9431-CB4B-80C0-8999AA4D6AB1}"/>
              </a:ext>
            </a:extLst>
          </p:cNvPr>
          <p:cNvSpPr txBox="1"/>
          <p:nvPr/>
        </p:nvSpPr>
        <p:spPr>
          <a:xfrm>
            <a:off x="8029813" y="704740"/>
            <a:ext cx="332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http://</a:t>
            </a:r>
            <a:r>
              <a:rPr lang="en-US" sz="3600" dirty="0" err="1"/>
              <a:t>vogdb.org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133593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18C28B0-7167-9F48-A1CE-F6E5C6430829}"/>
              </a:ext>
            </a:extLst>
          </p:cNvPr>
          <p:cNvSpPr/>
          <p:nvPr/>
        </p:nvSpPr>
        <p:spPr>
          <a:xfrm>
            <a:off x="739036" y="4052629"/>
            <a:ext cx="10496811" cy="22296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A631B-64FF-1C45-B06D-93FC8C15FE5C}"/>
              </a:ext>
            </a:extLst>
          </p:cNvPr>
          <p:cNvSpPr/>
          <p:nvPr/>
        </p:nvSpPr>
        <p:spPr>
          <a:xfrm>
            <a:off x="739036" y="1478071"/>
            <a:ext cx="10496811" cy="22296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62995-6A3E-2143-923F-8B9E5584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All-virus orthologous groups</a:t>
            </a:r>
          </a:p>
        </p:txBody>
      </p:sp>
      <p:grpSp>
        <p:nvGrpSpPr>
          <p:cNvPr id="3" name="Gruppierung 8">
            <a:extLst>
              <a:ext uri="{FF2B5EF4-FFF2-40B4-BE49-F238E27FC236}">
                <a16:creationId xmlns:a16="http://schemas.microsoft.com/office/drawing/2014/main" id="{E2BDA1E8-5550-E44F-91AB-24FCA4FA9C8D}"/>
              </a:ext>
            </a:extLst>
          </p:cNvPr>
          <p:cNvGrpSpPr/>
          <p:nvPr/>
        </p:nvGrpSpPr>
        <p:grpSpPr>
          <a:xfrm>
            <a:off x="7496204" y="1759912"/>
            <a:ext cx="3503083" cy="1605182"/>
            <a:chOff x="1917700" y="4313018"/>
            <a:chExt cx="3503083" cy="1605182"/>
          </a:xfrm>
        </p:grpSpPr>
        <p:pic>
          <p:nvPicPr>
            <p:cNvPr id="4" name="Bild 6">
              <a:extLst>
                <a:ext uri="{FF2B5EF4-FFF2-40B4-BE49-F238E27FC236}">
                  <a16:creationId xmlns:a16="http://schemas.microsoft.com/office/drawing/2014/main" id="{55D69DA5-7CD2-A94C-9886-8576BBCBD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17700" y="4313018"/>
              <a:ext cx="3503083" cy="9525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" name="Bild 7">
              <a:extLst>
                <a:ext uri="{FF2B5EF4-FFF2-40B4-BE49-F238E27FC236}">
                  <a16:creationId xmlns:a16="http://schemas.microsoft.com/office/drawing/2014/main" id="{3DE94A9C-B114-BB42-BA4F-C8E3B7CD5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17700" y="5194300"/>
              <a:ext cx="3503083" cy="7239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01D4439-F90F-7B46-BF34-AAA0117CD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228" y="4583082"/>
            <a:ext cx="3630059" cy="1195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8261D1-E147-1F4A-8C29-90AE5F8DE8B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3412" y="2182089"/>
            <a:ext cx="2108200" cy="96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D2841-617B-0A48-ABF4-4704E662AD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</a:blip>
          <a:srcRect l="-1" t="8698" r="1435" b="9848"/>
          <a:stretch/>
        </p:blipFill>
        <p:spPr>
          <a:xfrm>
            <a:off x="3440380" y="4684734"/>
            <a:ext cx="2941181" cy="951978"/>
          </a:xfrm>
          <a:prstGeom prst="rect">
            <a:avLst/>
          </a:prstGeom>
        </p:spPr>
      </p:pic>
      <p:pic>
        <p:nvPicPr>
          <p:cNvPr id="10" name="Bild 3">
            <a:extLst>
              <a:ext uri="{FF2B5EF4-FFF2-40B4-BE49-F238E27FC236}">
                <a16:creationId xmlns:a16="http://schemas.microsoft.com/office/drawing/2014/main" id="{410B2649-F766-104C-BE9D-3CC677625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007" y="4261910"/>
            <a:ext cx="1422400" cy="1764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215A81-02AE-7643-B49D-BDFA386E5D2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007" y="1977001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C3373A-EB94-554A-97CC-51FA031FA72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8004" y="1903078"/>
            <a:ext cx="1220635" cy="151213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0ED68981-C5DE-F440-916A-5C930361D19C}"/>
              </a:ext>
            </a:extLst>
          </p:cNvPr>
          <p:cNvSpPr/>
          <p:nvPr/>
        </p:nvSpPr>
        <p:spPr>
          <a:xfrm>
            <a:off x="2592888" y="2471253"/>
            <a:ext cx="601249" cy="372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D30F11A-771C-0146-8946-6D3B6DF201EC}"/>
              </a:ext>
            </a:extLst>
          </p:cNvPr>
          <p:cNvSpPr/>
          <p:nvPr/>
        </p:nvSpPr>
        <p:spPr>
          <a:xfrm>
            <a:off x="6618121" y="2471253"/>
            <a:ext cx="601249" cy="372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331533D-A2EE-6B49-8592-05F0D8F426D0}"/>
              </a:ext>
            </a:extLst>
          </p:cNvPr>
          <p:cNvSpPr/>
          <p:nvPr/>
        </p:nvSpPr>
        <p:spPr>
          <a:xfrm>
            <a:off x="2592888" y="4966019"/>
            <a:ext cx="601249" cy="372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61E63E7-BEA2-FB46-95C6-5EB97B88680E}"/>
              </a:ext>
            </a:extLst>
          </p:cNvPr>
          <p:cNvSpPr/>
          <p:nvPr/>
        </p:nvSpPr>
        <p:spPr>
          <a:xfrm>
            <a:off x="6618121" y="4966019"/>
            <a:ext cx="601249" cy="372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25272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 for next release(s)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Stable numbering of VOG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Refinement of clustering granularity by MSA/HMM verification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Improvement of VOG functional classifications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AT" dirty="0" err="1"/>
              <a:t>Include</a:t>
            </a:r>
            <a:r>
              <a:rPr lang="de-AT" dirty="0"/>
              <a:t> </a:t>
            </a:r>
            <a:r>
              <a:rPr lang="de-AT" dirty="0" err="1"/>
              <a:t>proviruses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environmental </a:t>
            </a:r>
            <a:r>
              <a:rPr lang="de-AT" dirty="0" err="1"/>
              <a:t>viruses</a:t>
            </a:r>
            <a:r>
              <a:rPr lang="de-AT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AT" dirty="0"/>
              <a:t>Integration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pipeline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eggNOG</a:t>
            </a:r>
            <a:endParaRPr lang="de-AT" dirty="0"/>
          </a:p>
          <a:p>
            <a:pPr marL="0" indent="0">
              <a:lnSpc>
                <a:spcPct val="150000"/>
              </a:lnSpc>
              <a:buNone/>
            </a:pPr>
            <a:r>
              <a:rPr lang="mr-IN" dirty="0"/>
              <a:t>…</a:t>
            </a:r>
            <a:r>
              <a:rPr lang="de-AT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59580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86242" y="3636013"/>
            <a:ext cx="199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Hans-</a:t>
            </a:r>
            <a:r>
              <a:rPr lang="en-US" dirty="0" err="1"/>
              <a:t>Jörg</a:t>
            </a:r>
            <a:r>
              <a:rPr lang="en-US" dirty="0"/>
              <a:t> Hellinger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83" y="1924092"/>
            <a:ext cx="1699720" cy="1699720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2924478" y="6167672"/>
            <a:ext cx="1616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Nicole Webster</a:t>
            </a:r>
            <a:endParaRPr lang="en-US" dirty="0"/>
          </a:p>
        </p:txBody>
      </p:sp>
      <p:sp>
        <p:nvSpPr>
          <p:cNvPr id="13" name="Rechteck 12"/>
          <p:cNvSpPr/>
          <p:nvPr/>
        </p:nvSpPr>
        <p:spPr>
          <a:xfrm>
            <a:off x="5090976" y="6167672"/>
            <a:ext cx="1323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Patrick </a:t>
            </a:r>
            <a:r>
              <a:rPr lang="en-US" dirty="0" err="1"/>
              <a:t>Laffy</a:t>
            </a:r>
            <a:endParaRPr lang="en-US" dirty="0"/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1228" y="4460021"/>
            <a:ext cx="1695450" cy="169545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2725" y="4455751"/>
            <a:ext cx="1559686" cy="1699720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78" y="2514696"/>
            <a:ext cx="2704713" cy="849860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228" y="1940563"/>
            <a:ext cx="1695450" cy="1695450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3086370" y="3648214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Sabrina </a:t>
            </a:r>
            <a:r>
              <a:rPr lang="en-US" dirty="0" err="1"/>
              <a:t>Jutz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6964445" y="6179873"/>
            <a:ext cx="1287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Simon Roux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7"/>
          <a:srcRect l="6514" b="27459"/>
          <a:stretch/>
        </p:blipFill>
        <p:spPr>
          <a:xfrm>
            <a:off x="6918457" y="4467952"/>
            <a:ext cx="1457663" cy="169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C34033-A5F3-9A4E-A9B0-3C46DB82DC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03" t="938" b="-938"/>
          <a:stretch/>
        </p:blipFill>
        <p:spPr>
          <a:xfrm>
            <a:off x="4975454" y="1940562"/>
            <a:ext cx="1556958" cy="1683249"/>
          </a:xfrm>
          <a:prstGeom prst="rect">
            <a:avLst/>
          </a:prstGeom>
        </p:spPr>
      </p:pic>
      <p:sp>
        <p:nvSpPr>
          <p:cNvPr id="15" name="Rechteck 25">
            <a:extLst>
              <a:ext uri="{FF2B5EF4-FFF2-40B4-BE49-F238E27FC236}">
                <a16:creationId xmlns:a16="http://schemas.microsoft.com/office/drawing/2014/main" id="{A40DBB68-D129-3B4F-AE06-1C47ECA80661}"/>
              </a:ext>
            </a:extLst>
          </p:cNvPr>
          <p:cNvSpPr/>
          <p:nvPr/>
        </p:nvSpPr>
        <p:spPr>
          <a:xfrm>
            <a:off x="5089338" y="3636013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Jean </a:t>
            </a:r>
            <a:r>
              <a:rPr lang="en-US" dirty="0" err="1"/>
              <a:t>Mainguy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4EF26-8305-2643-832C-F4CB4770B4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39" y="4744608"/>
            <a:ext cx="2197704" cy="117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1D425-3591-1245-A430-0E08943DB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8051" y="4778561"/>
            <a:ext cx="1930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8327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B7F4F-B347-8B4D-8038-1878B3B3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54" y="0"/>
            <a:ext cx="9167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4840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B7F4F-B347-8B4D-8038-1878B3B31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41" t="20274" r="31280" b="50502"/>
          <a:stretch/>
        </p:blipFill>
        <p:spPr>
          <a:xfrm>
            <a:off x="-12526" y="16194"/>
            <a:ext cx="12104317" cy="6841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40A55-4D85-4343-9056-49324D68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8" t="25521" r="75137" b="60000"/>
          <a:stretch/>
        </p:blipFill>
        <p:spPr>
          <a:xfrm>
            <a:off x="4589252" y="3830128"/>
            <a:ext cx="3450566" cy="30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7101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86875-DC4D-2C4E-AAA4-F5CEB211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2" y="0"/>
            <a:ext cx="1175803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CD8F72-FB29-7049-BA66-07C9ECC061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Polyproteins and their peptides</a:t>
            </a:r>
          </a:p>
        </p:txBody>
      </p:sp>
    </p:spTree>
    <p:extLst>
      <p:ext uri="{BB962C8B-B14F-4D97-AF65-F5344CB8AC3E}">
        <p14:creationId xmlns:p14="http://schemas.microsoft.com/office/powerpoint/2010/main" val="11535301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flavivirus genome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08" y="1690688"/>
            <a:ext cx="8013700" cy="469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54BDC3-3FEF-1146-B267-D36ED489DB67}"/>
              </a:ext>
            </a:extLst>
          </p:cNvPr>
          <p:cNvSpPr txBox="1"/>
          <p:nvPr/>
        </p:nvSpPr>
        <p:spPr>
          <a:xfrm>
            <a:off x="10695607" y="6455429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 err="1"/>
              <a:t>ViralZone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2401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3598D9-A9F0-4B42-B1F9-D742E46D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02" y="0"/>
            <a:ext cx="9587211" cy="68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4626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281</Words>
  <Application>Microsoft Macintosh PowerPoint</Application>
  <PresentationFormat>Widescreen</PresentationFormat>
  <Paragraphs>124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Lucida Sans Typewriter</vt:lpstr>
      <vt:lpstr>Mangal</vt:lpstr>
      <vt:lpstr>Office Theme</vt:lpstr>
      <vt:lpstr>Polyproteins an obstacle for virus genome annotation</vt:lpstr>
      <vt:lpstr>PowerPoint Presentation</vt:lpstr>
      <vt:lpstr>Catalogs of protein families in viruses</vt:lpstr>
      <vt:lpstr>All-virus orthologous groups</vt:lpstr>
      <vt:lpstr>PowerPoint Presentation</vt:lpstr>
      <vt:lpstr>PowerPoint Presentation</vt:lpstr>
      <vt:lpstr>PowerPoint Presentation</vt:lpstr>
      <vt:lpstr>A typical flavivirus genome</vt:lpstr>
      <vt:lpstr>PowerPoint Presentation</vt:lpstr>
      <vt:lpstr>PowerPoint Presentation</vt:lpstr>
      <vt:lpstr>VOGDB</vt:lpstr>
      <vt:lpstr>PowerPoint Presentation</vt:lpstr>
      <vt:lpstr>Minimum number of annotated mature peptides</vt:lpstr>
      <vt:lpstr>PowerPoint Presentation</vt:lpstr>
      <vt:lpstr>PowerPoint Presentation</vt:lpstr>
      <vt:lpstr>PowerPoint Presentation</vt:lpstr>
      <vt:lpstr>PowerPoint Presentation</vt:lpstr>
      <vt:lpstr>Do domain annotations agree with peptides?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Togaviridae|Alphavirus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polyprotein annotation: concept</vt:lpstr>
      <vt:lpstr>Automatic polyprotein annotation: concept</vt:lpstr>
      <vt:lpstr>Automatic polyprotein annotation: concept</vt:lpstr>
      <vt:lpstr>Automatic polyprotein annotation: concept</vt:lpstr>
      <vt:lpstr>Release statistics of VOG86</vt:lpstr>
      <vt:lpstr>TODO list for next release(s)</vt:lpstr>
      <vt:lpstr>Acknowledgements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Rattei</dc:creator>
  <cp:lastModifiedBy>Thomas Rattei</cp:lastModifiedBy>
  <cp:revision>46</cp:revision>
  <dcterms:created xsi:type="dcterms:W3CDTF">2018-05-02T21:41:38Z</dcterms:created>
  <dcterms:modified xsi:type="dcterms:W3CDTF">2018-05-04T14:57:41Z</dcterms:modified>
</cp:coreProperties>
</file>